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85" r:id="rId4"/>
    <p:sldId id="275" r:id="rId5"/>
    <p:sldId id="273" r:id="rId6"/>
    <p:sldId id="284" r:id="rId7"/>
    <p:sldId id="288" r:id="rId8"/>
    <p:sldId id="286" r:id="rId9"/>
    <p:sldId id="282" r:id="rId10"/>
    <p:sldId id="268" r:id="rId11"/>
    <p:sldId id="269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6617" autoAdjust="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n\My%20Documents\CLTS%20CHC%20comparativ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674640962000799E-2"/>
          <c:y val="2.5527134411965999E-2"/>
          <c:w val="0.81461023231095797"/>
          <c:h val="0.63266471854004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% CHC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Sheet1!$B$3:$B$6</c:f>
              <c:strCache>
                <c:ptCount val="4"/>
                <c:pt idx="0">
                  <c:v>No open faecal disposal </c:v>
                </c:pt>
                <c:pt idx="1">
                  <c:v>Latrine present</c:v>
                </c:pt>
                <c:pt idx="2">
                  <c:v>% built since intervention </c:v>
                </c:pt>
                <c:pt idx="3">
                  <c:v>Hand washing facility present 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92</c:v>
                </c:pt>
                <c:pt idx="1">
                  <c:v>26</c:v>
                </c:pt>
                <c:pt idx="2">
                  <c:v>100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8-435B-A453-DC9B3C8B23E2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% CLTS 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Sheet1!$B$3:$B$6</c:f>
              <c:strCache>
                <c:ptCount val="4"/>
                <c:pt idx="0">
                  <c:v>No open faecal disposal </c:v>
                </c:pt>
                <c:pt idx="1">
                  <c:v>Latrine present</c:v>
                </c:pt>
                <c:pt idx="2">
                  <c:v>% built since intervention </c:v>
                </c:pt>
                <c:pt idx="3">
                  <c:v>Hand washing facility present 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77</c:v>
                </c:pt>
                <c:pt idx="1">
                  <c:v>44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98-435B-A453-DC9B3C8B2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3914464"/>
        <c:axId val="2063613776"/>
        <c:axId val="0"/>
      </c:bar3DChart>
      <c:catAx>
        <c:axId val="20939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63613776"/>
        <c:crosses val="autoZero"/>
        <c:auto val="1"/>
        <c:lblAlgn val="ctr"/>
        <c:lblOffset val="100"/>
        <c:noMultiLvlLbl val="0"/>
      </c:catAx>
      <c:valAx>
        <c:axId val="206361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391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89049023800395"/>
          <c:y val="0.71482828662312503"/>
          <c:w val="0.20910950976199699"/>
          <c:h val="0.173712058309311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0170-60FD-4E8D-B120-E5719F7CE4A8}" type="datetimeFigureOut">
              <a:rPr lang="en-US" smtClean="0"/>
              <a:pPr/>
              <a:t>22-Mar-16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825D-F561-4DC4-8640-C397B78F8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0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5332"/>
            <a:ext cx="91343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/>
              <a:t>Making </a:t>
            </a:r>
            <a:r>
              <a:rPr lang="en-US" sz="2400" b="1" dirty="0"/>
              <a:t>Community Led Sanitation work with Community Health Clubs </a:t>
            </a:r>
            <a:endParaRPr lang="en-US" sz="24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9663" y="5559277"/>
            <a:ext cx="9144000" cy="1298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Presented by </a:t>
            </a:r>
          </a:p>
          <a:p>
            <a:pPr marL="0" indent="0">
              <a:buNone/>
            </a:pPr>
            <a:r>
              <a:rPr lang="en-US" sz="2000" dirty="0"/>
              <a:t>Dr. Juliet Waterkeyn					28</a:t>
            </a:r>
            <a:r>
              <a:rPr lang="en-US" sz="2000" baseline="30000" dirty="0"/>
              <a:t>th</a:t>
            </a:r>
            <a:r>
              <a:rPr lang="en-US" sz="2000" dirty="0"/>
              <a:t> January, 2016 </a:t>
            </a:r>
          </a:p>
          <a:p>
            <a:pPr marL="0" indent="0">
              <a:buNone/>
            </a:pPr>
            <a:r>
              <a:rPr lang="en-US" sz="2000" dirty="0"/>
              <a:t>CEO,  Africa AHEAD					</a:t>
            </a:r>
            <a:r>
              <a:rPr lang="en-US" sz="2000" dirty="0" err="1"/>
              <a:t>SuSanA</a:t>
            </a:r>
            <a:r>
              <a:rPr lang="en-US" sz="2000" dirty="0"/>
              <a:t> Webinar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88524"/>
            <a:ext cx="854596" cy="1157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2040" y="639038"/>
            <a:ext cx="381635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CLTS Approach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ZimCATS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Implementation strategy         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8" y="577850"/>
            <a:ext cx="3960812" cy="8302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CHC Approach: Implementation strategy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CURRENT DEBATE BETWEEN TWO MAIN  APPROACHES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188" y="1484784"/>
            <a:ext cx="3960812" cy="76944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000" b="1" dirty="0">
                <a:solidFill>
                  <a:schemeClr val="bg1"/>
                </a:solidFill>
              </a:rPr>
              <a:t>6 months Hygiene  sessions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20 sessions (each week)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188" y="2347211"/>
            <a:ext cx="3960812" cy="107721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/>
            <a:r>
              <a:rPr lang="en-US" sz="2400" b="1" dirty="0">
                <a:solidFill>
                  <a:schemeClr val="bg1"/>
                </a:solidFill>
              </a:rPr>
              <a:t>• </a:t>
            </a:r>
            <a:r>
              <a:rPr lang="en-US" sz="2000" b="1" dirty="0">
                <a:solidFill>
                  <a:schemeClr val="bg1"/>
                </a:solidFill>
              </a:rPr>
              <a:t>Learning good practice  through fun participatory activities reinforced by song, drama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8439" y="3540505"/>
            <a:ext cx="3933561" cy="76944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/>
            <a:r>
              <a:rPr lang="en-US" sz="2400" b="1">
                <a:solidFill>
                  <a:schemeClr val="bg1"/>
                </a:solidFill>
              </a:rPr>
              <a:t>• </a:t>
            </a:r>
            <a:r>
              <a:rPr lang="en-US" sz="2000" b="1">
                <a:solidFill>
                  <a:schemeClr val="bg1"/>
                </a:solidFill>
              </a:rPr>
              <a:t>Informed group  decision making and weekly homework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188" y="4557052"/>
            <a:ext cx="3960812" cy="7699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/>
            <a:r>
              <a:rPr lang="en-US" sz="2400" b="1" dirty="0">
                <a:solidFill>
                  <a:schemeClr val="bg1"/>
                </a:solidFill>
              </a:rPr>
              <a:t>•  </a:t>
            </a:r>
            <a:r>
              <a:rPr lang="en-US" sz="2000" b="1" dirty="0">
                <a:solidFill>
                  <a:schemeClr val="bg1"/>
                </a:solidFill>
              </a:rPr>
              <a:t>Voluntary  household improvements / support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2040" y="1484784"/>
            <a:ext cx="381635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b="1" dirty="0"/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One ‘Triggering’ day +  </a:t>
            </a:r>
          </a:p>
          <a:p>
            <a:pPr marL="265113" indent="-265113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   a  few follow-up visits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8007" y="3540505"/>
            <a:ext cx="374441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69875" indent="-269875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• Community shamed into 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040" y="2330530"/>
            <a:ext cx="381635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b="1" dirty="0"/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Village walk to shock community that they are eating their own faeces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5020" y="4557052"/>
            <a:ext cx="381635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</a:rPr>
              <a:t>Leaders enforce change with fines / punishment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8439" y="5509494"/>
            <a:ext cx="3960812" cy="101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Zero Open Defecation (ZOD) &amp;  20+ other  hygiene improvements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95020" y="5500912"/>
            <a:ext cx="3816350" cy="935632"/>
          </a:xfrm>
          <a:solidFill>
            <a:srgbClr val="FFFF00"/>
          </a:solidFill>
        </p:spPr>
        <p:txBody>
          <a:bodyPr/>
          <a:lstStyle/>
          <a:p>
            <a:pPr marL="265113" indent="-265113" algn="l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Defecation  Free  (ODF ) Village free ODF zone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43608" y="1385392"/>
          <a:ext cx="7488832" cy="50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32656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en-US" sz="2400" b="1" dirty="0">
                <a:latin typeface="Arial" pitchFamily="34" charset="0"/>
                <a:cs typeface="Arial" pitchFamily="34" charset="0"/>
              </a:rPr>
              <a:t>Observed Indicators of Sanitation and Hygiene  between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 CLTS and CHC villages in Zimbabwe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165304"/>
            <a:ext cx="275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2011.Whaley &amp; Webster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t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61254"/>
            <a:ext cx="9108504" cy="6919254"/>
          </a:xfrm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Acknowledgements:  Ministry of Health, Zimbabwe</a:t>
            </a:r>
          </a:p>
          <a:p>
            <a:r>
              <a:rPr lang="en-US" sz="2400" b="1" dirty="0"/>
              <a:t>Africa AHEAD Team on the ground in </a:t>
            </a:r>
            <a:r>
              <a:rPr lang="en-US" sz="2400" b="1" dirty="0" err="1"/>
              <a:t>Mberengwa</a:t>
            </a:r>
            <a:r>
              <a:rPr lang="en-US" sz="2400" b="1" dirty="0"/>
              <a:t> and </a:t>
            </a:r>
            <a:r>
              <a:rPr lang="en-US" sz="2400" b="1" dirty="0" err="1"/>
              <a:t>Gutu</a:t>
            </a:r>
            <a:r>
              <a:rPr lang="en-US" sz="2400" b="1" dirty="0"/>
              <a:t> (2012)</a:t>
            </a:r>
          </a:p>
          <a:p>
            <a:r>
              <a:rPr lang="en-US" sz="2400" b="1" dirty="0"/>
              <a:t>ACF partner in the programme / EU Funded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548" y="1595021"/>
            <a:ext cx="86974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Higher CHC  targets than ever before</a:t>
            </a:r>
            <a:r>
              <a:rPr lang="en-US" sz="2400" dirty="0"/>
              <a:t>:</a:t>
            </a:r>
          </a:p>
          <a:p>
            <a:pPr marL="342900" indent="-342900">
              <a:buAutoNum type="arabicPeriod"/>
            </a:pPr>
            <a:r>
              <a:rPr lang="en-US" sz="2400" b="1" dirty="0"/>
              <a:t>Community Led: </a:t>
            </a:r>
            <a:r>
              <a:rPr lang="en-US" sz="2400" dirty="0"/>
              <a:t>Every house hold having a CHC member</a:t>
            </a:r>
          </a:p>
          <a:p>
            <a:pPr marL="342900" indent="-342900">
              <a:buAutoNum type="arabicPeriod"/>
            </a:pPr>
            <a:r>
              <a:rPr lang="en-US" sz="2400" b="1" dirty="0"/>
              <a:t>Total Sanitation: </a:t>
            </a:r>
            <a:r>
              <a:rPr lang="en-US" sz="2400" dirty="0"/>
              <a:t>all households having safe sanitation  </a:t>
            </a:r>
          </a:p>
          <a:p>
            <a:endParaRPr lang="en-US" sz="2400" dirty="0"/>
          </a:p>
          <a:p>
            <a:r>
              <a:rPr lang="en-US" sz="2400" b="1" dirty="0"/>
              <a:t>Zero Open Defecation  (ZOD)  was adopted as the slogan.</a:t>
            </a:r>
          </a:p>
          <a:p>
            <a:r>
              <a:rPr lang="en-US" sz="2400" b="1" dirty="0"/>
              <a:t>It means the same as ODF except it is easier to sing 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ZOD  means: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Open defecation free (no faeces on the ground)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 Latrine to be properly  covered toilet  (Flies cannot enter)</a:t>
            </a:r>
          </a:p>
          <a:p>
            <a:pPr marL="347663"/>
            <a:r>
              <a:rPr lang="en-US" sz="2400" dirty="0"/>
              <a:t>Or VIP with functional </a:t>
            </a:r>
            <a:r>
              <a:rPr lang="en-US" sz="2400" dirty="0" err="1"/>
              <a:t>ventpipe</a:t>
            </a:r>
            <a:r>
              <a:rPr lang="en-US" sz="2400" dirty="0"/>
              <a:t> (gauze to trap flies exit)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6548" y="404664"/>
            <a:ext cx="8013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Objectives of the CHC Zimbabwe Programme: </a:t>
            </a:r>
          </a:p>
          <a:p>
            <a:r>
              <a:rPr lang="en-US" sz="3200" b="1" dirty="0"/>
              <a:t>Blanket coverage of </a:t>
            </a:r>
            <a:r>
              <a:rPr lang="en-US" sz="3200" b="1" dirty="0">
                <a:solidFill>
                  <a:srgbClr val="FF0000"/>
                </a:solidFill>
              </a:rPr>
              <a:t>all </a:t>
            </a:r>
            <a:r>
              <a:rPr lang="en-US" sz="3200" b="1" dirty="0"/>
              <a:t>households in </a:t>
            </a:r>
            <a:r>
              <a:rPr lang="en-US" sz="3200" b="1" dirty="0" err="1"/>
              <a:t>aCHC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0676.JPG"/>
          <p:cNvPicPr>
            <a:picLocks noChangeAspect="1"/>
          </p:cNvPicPr>
          <p:nvPr/>
        </p:nvPicPr>
        <p:blipFill>
          <a:blip r:embed="rId2" cstate="print"/>
          <a:srcRect l="14563" t="16401" r="1963"/>
          <a:stretch>
            <a:fillRect/>
          </a:stretch>
        </p:blipFill>
        <p:spPr>
          <a:xfrm>
            <a:off x="683568" y="836712"/>
            <a:ext cx="7632848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 topics: one per session for six months with ‘homework’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eting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18034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Meeting Place constructed entirely by the community to ensure  CHC meetings can be held in comfort. </a:t>
            </a:r>
          </a:p>
          <a:p>
            <a:endParaRPr lang="en-US" sz="2400" dirty="0"/>
          </a:p>
          <a:p>
            <a:r>
              <a:rPr lang="en-US" sz="2400" dirty="0"/>
              <a:t>A demonstration pot rack is constructed at every CHC Venue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D  l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1124744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 ZOD  latrine </a:t>
            </a:r>
          </a:p>
          <a:p>
            <a:r>
              <a:rPr lang="en-US" sz="2400" b="1" dirty="0"/>
              <a:t>at the CHC </a:t>
            </a:r>
          </a:p>
          <a:p>
            <a:r>
              <a:rPr lang="en-US" sz="2400" b="1" dirty="0"/>
              <a:t>Meeting Place </a:t>
            </a:r>
          </a:p>
          <a:p>
            <a:endParaRPr lang="en-US" sz="2400" b="1" dirty="0"/>
          </a:p>
          <a:p>
            <a:r>
              <a:rPr lang="en-US" sz="2400" b="1" dirty="0"/>
              <a:t>Community designed</a:t>
            </a:r>
          </a:p>
          <a:p>
            <a:endParaRPr lang="en-US" sz="2400" b="1" dirty="0"/>
          </a:p>
          <a:p>
            <a:r>
              <a:rPr lang="en-US" sz="2400" b="1" dirty="0"/>
              <a:t>Community built</a:t>
            </a:r>
          </a:p>
          <a:p>
            <a:endParaRPr lang="en-US" sz="2400" b="1" dirty="0"/>
          </a:p>
          <a:p>
            <a:r>
              <a:rPr lang="en-US" sz="2400" b="1" dirty="0"/>
              <a:t>Community used</a:t>
            </a:r>
          </a:p>
          <a:p>
            <a:endParaRPr lang="en-US" sz="2400" b="1" dirty="0"/>
          </a:p>
          <a:p>
            <a:r>
              <a:rPr lang="en-US" sz="2400" b="1" dirty="0"/>
              <a:t>No external inputs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G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764704"/>
            <a:ext cx="3491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demonstration Tippy Tap is built at all venues</a:t>
            </a:r>
          </a:p>
          <a:p>
            <a:endParaRPr lang="en-US" sz="2400" b="1" dirty="0"/>
          </a:p>
          <a:p>
            <a:r>
              <a:rPr lang="en-US" sz="2400" b="1" dirty="0"/>
              <a:t>All members  have a least one Tippy tap at home</a:t>
            </a:r>
          </a:p>
          <a:p>
            <a:endParaRPr lang="en-US" sz="2400" b="1" dirty="0"/>
          </a:p>
          <a:p>
            <a:r>
              <a:rPr lang="en-US" sz="2400" b="1" dirty="0"/>
              <a:t>All members have a pot rack</a:t>
            </a:r>
          </a:p>
          <a:p>
            <a:endParaRPr lang="en-US" sz="2400" b="1" dirty="0"/>
          </a:p>
          <a:p>
            <a:r>
              <a:rPr lang="en-US" sz="2400" b="1" dirty="0"/>
              <a:t>All members have a rubbish pit</a:t>
            </a:r>
          </a:p>
          <a:p>
            <a:endParaRPr lang="en-US" sz="2400" b="1" dirty="0"/>
          </a:p>
          <a:p>
            <a:r>
              <a:rPr lang="en-US" sz="2400" b="1" dirty="0"/>
              <a:t>All members have a wash shelter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tchen h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9" y="-29135"/>
            <a:ext cx="5158474" cy="6877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16632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Model Home Competitions </a:t>
            </a:r>
          </a:p>
          <a:p>
            <a:r>
              <a:rPr lang="en-US" sz="2400" b="1" dirty="0"/>
              <a:t>       stimulate high standards</a:t>
            </a:r>
          </a:p>
          <a:p>
            <a:endParaRPr lang="en-US" sz="2400" b="1" dirty="0"/>
          </a:p>
          <a:p>
            <a:r>
              <a:rPr lang="en-US" sz="2400" b="1" dirty="0"/>
              <a:t>The Kitchen seen from the outside</a:t>
            </a:r>
          </a:p>
        </p:txBody>
      </p:sp>
      <p:pic>
        <p:nvPicPr>
          <p:cNvPr id="5" name="Picture 4" descr="pl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962" y="3913472"/>
            <a:ext cx="3952657" cy="2964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7523" y="4220283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Inside the kitchen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Safe storage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of kitchen utensils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Good food hygiene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Safe Water Storage</a:t>
            </a:r>
          </a:p>
          <a:p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57364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Swept </a:t>
            </a:r>
            <a:r>
              <a:rPr lang="en-US" sz="2400" b="1"/>
              <a:t>yards </a:t>
            </a:r>
          </a:p>
          <a:p>
            <a:r>
              <a:rPr lang="en-US" sz="2400" b="1" dirty="0"/>
              <a:t>and </a:t>
            </a:r>
          </a:p>
          <a:p>
            <a:r>
              <a:rPr lang="en-US" sz="2400" b="1" dirty="0"/>
              <a:t>no open defecation </a:t>
            </a:r>
          </a:p>
        </p:txBody>
      </p:sp>
      <p:pic>
        <p:nvPicPr>
          <p:cNvPr id="8" name="Content Placeholder 3" descr="content  housew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778"/>
            <a:ext cx="2915816" cy="3835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el efficient st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394" y="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Fuel efficient stoves are encouraged to protect  the environment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32353"/>
              </p:ext>
            </p:extLst>
          </p:nvPr>
        </p:nvGraphicFramePr>
        <p:xfrm>
          <a:off x="0" y="1235661"/>
          <a:ext cx="9144002" cy="5270754"/>
        </p:xfrm>
        <a:graphic>
          <a:graphicData uri="http://schemas.openxmlformats.org/drawingml/2006/table">
            <a:tbl>
              <a:tblPr/>
              <a:tblGrid>
                <a:gridCol w="107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8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83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17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Districts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Wards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Villages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h/holds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H/</a:t>
                      </a:r>
                      <a:r>
                        <a:rPr lang="en-ZW" sz="24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hs</a:t>
                      </a:r>
                      <a:r>
                        <a:rPr lang="en-ZW" sz="2400" b="1" baseline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CHCs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CBFs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CHCs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Members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Committee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Ward Pop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CHC population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Gutu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192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8274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6640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70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214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7963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214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34339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27996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0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Mberen</a:t>
                      </a:r>
                      <a:endParaRPr lang="en-ZW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2612" marR="62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6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237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7,981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7,221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84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9,366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46,525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40,164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Total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11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429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16,255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13,861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154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454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17,329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454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80,864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68,160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612" marR="62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  only 4 months:  Blanket coverage over 11 wards: </a:t>
            </a:r>
          </a:p>
          <a:p>
            <a:r>
              <a:rPr lang="en-US" sz="2400" b="1" dirty="0"/>
              <a:t>More CHC members than households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479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Anthony Waterkeyn</cp:lastModifiedBy>
  <cp:revision>7</cp:revision>
  <dcterms:created xsi:type="dcterms:W3CDTF">2012-09-25T09:56:51Z</dcterms:created>
  <dcterms:modified xsi:type="dcterms:W3CDTF">2016-03-22T03:04:12Z</dcterms:modified>
</cp:coreProperties>
</file>