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notesMasterIdLst>
    <p:notesMasterId r:id="rId28"/>
  </p:notesMasterIdLst>
  <p:sldIdLst>
    <p:sldId id="283" r:id="rId2"/>
    <p:sldId id="323" r:id="rId3"/>
    <p:sldId id="324" r:id="rId4"/>
    <p:sldId id="296" r:id="rId5"/>
    <p:sldId id="270" r:id="rId6"/>
    <p:sldId id="304" r:id="rId7"/>
    <p:sldId id="272" r:id="rId8"/>
    <p:sldId id="299" r:id="rId9"/>
    <p:sldId id="258" r:id="rId10"/>
    <p:sldId id="266" r:id="rId11"/>
    <p:sldId id="284" r:id="rId12"/>
    <p:sldId id="257" r:id="rId13"/>
    <p:sldId id="326" r:id="rId14"/>
    <p:sldId id="306" r:id="rId15"/>
    <p:sldId id="282" r:id="rId16"/>
    <p:sldId id="277" r:id="rId17"/>
    <p:sldId id="322" r:id="rId18"/>
    <p:sldId id="262" r:id="rId19"/>
    <p:sldId id="297" r:id="rId20"/>
    <p:sldId id="321" r:id="rId21"/>
    <p:sldId id="261" r:id="rId22"/>
    <p:sldId id="325" r:id="rId23"/>
    <p:sldId id="276" r:id="rId24"/>
    <p:sldId id="275" r:id="rId25"/>
    <p:sldId id="290" r:id="rId26"/>
    <p:sldId id="291"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ECD5"/>
    <a:srgbClr val="FFFFFF"/>
    <a:srgbClr val="00B0F0"/>
    <a:srgbClr val="CC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14" autoAdjust="0"/>
    <p:restoredTop sz="97568" autoAdjust="0"/>
  </p:normalViewPr>
  <p:slideViewPr>
    <p:cSldViewPr>
      <p:cViewPr varScale="1">
        <p:scale>
          <a:sx n="42" d="100"/>
          <a:sy n="42" d="100"/>
        </p:scale>
        <p:origin x="-1200" y="-96"/>
      </p:cViewPr>
      <p:guideLst>
        <p:guide orient="horz" pos="2160"/>
        <p:guide pos="2880"/>
      </p:guideLst>
    </p:cSldViewPr>
  </p:slideViewPr>
  <p:notesTextViewPr>
    <p:cViewPr>
      <p:scale>
        <a:sx n="50" d="100"/>
        <a:sy n="50" d="100"/>
      </p:scale>
      <p:origin x="0" y="0"/>
    </p:cViewPr>
  </p:notesTextViewPr>
  <p:sorterViewPr>
    <p:cViewPr>
      <p:scale>
        <a:sx n="66" d="100"/>
        <a:sy n="66" d="100"/>
      </p:scale>
      <p:origin x="0" y="0"/>
    </p:cViewPr>
  </p:sorterViewPr>
  <p:notesViewPr>
    <p:cSldViewPr>
      <p:cViewPr varScale="1">
        <p:scale>
          <a:sx n="33" d="100"/>
          <a:sy n="33" d="100"/>
        </p:scale>
        <p:origin x="-2106"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Main\My%20Documents\CLTS%20CHC%20comparative%20graph.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view3D>
      <c:rAngAx val="1"/>
    </c:view3D>
    <c:plotArea>
      <c:layout>
        <c:manualLayout>
          <c:layoutTarget val="inner"/>
          <c:xMode val="edge"/>
          <c:yMode val="edge"/>
          <c:x val="5.9674640962000813E-2"/>
          <c:y val="2.552713441196601E-2"/>
          <c:w val="0.81461023231095764"/>
          <c:h val="0.63266471854004791"/>
        </c:manualLayout>
      </c:layout>
      <c:bar3DChart>
        <c:barDir val="col"/>
        <c:grouping val="clustered"/>
        <c:ser>
          <c:idx val="0"/>
          <c:order val="0"/>
          <c:tx>
            <c:strRef>
              <c:f>Sheet1!$C$2</c:f>
              <c:strCache>
                <c:ptCount val="1"/>
                <c:pt idx="0">
                  <c:v>% CHC </c:v>
                </c:pt>
              </c:strCache>
            </c:strRef>
          </c:tx>
          <c:spPr>
            <a:solidFill>
              <a:srgbClr val="92D050"/>
            </a:solidFill>
          </c:spPr>
          <c:cat>
            <c:strRef>
              <c:f>Sheet1!$B$3:$B$6</c:f>
              <c:strCache>
                <c:ptCount val="4"/>
                <c:pt idx="0">
                  <c:v>No open faecal disposal </c:v>
                </c:pt>
                <c:pt idx="1">
                  <c:v>Latrine present</c:v>
                </c:pt>
                <c:pt idx="2">
                  <c:v>% built since intervention </c:v>
                </c:pt>
                <c:pt idx="3">
                  <c:v>Hand washing facility present </c:v>
                </c:pt>
              </c:strCache>
            </c:strRef>
          </c:cat>
          <c:val>
            <c:numRef>
              <c:f>Sheet1!$C$3:$C$6</c:f>
              <c:numCache>
                <c:formatCode>General</c:formatCode>
                <c:ptCount val="4"/>
                <c:pt idx="0">
                  <c:v>92</c:v>
                </c:pt>
                <c:pt idx="1">
                  <c:v>26</c:v>
                </c:pt>
                <c:pt idx="2">
                  <c:v>100</c:v>
                </c:pt>
                <c:pt idx="3">
                  <c:v>64</c:v>
                </c:pt>
              </c:numCache>
            </c:numRef>
          </c:val>
        </c:ser>
        <c:ser>
          <c:idx val="1"/>
          <c:order val="1"/>
          <c:tx>
            <c:strRef>
              <c:f>Sheet1!$D$2</c:f>
              <c:strCache>
                <c:ptCount val="1"/>
                <c:pt idx="0">
                  <c:v>% CLTS  </c:v>
                </c:pt>
              </c:strCache>
            </c:strRef>
          </c:tx>
          <c:spPr>
            <a:solidFill>
              <a:srgbClr val="FFFF00"/>
            </a:solidFill>
          </c:spPr>
          <c:cat>
            <c:strRef>
              <c:f>Sheet1!$B$3:$B$6</c:f>
              <c:strCache>
                <c:ptCount val="4"/>
                <c:pt idx="0">
                  <c:v>No open faecal disposal </c:v>
                </c:pt>
                <c:pt idx="1">
                  <c:v>Latrine present</c:v>
                </c:pt>
                <c:pt idx="2">
                  <c:v>% built since intervention </c:v>
                </c:pt>
                <c:pt idx="3">
                  <c:v>Hand washing facility present </c:v>
                </c:pt>
              </c:strCache>
            </c:strRef>
          </c:cat>
          <c:val>
            <c:numRef>
              <c:f>Sheet1!$D$3:$D$6</c:f>
              <c:numCache>
                <c:formatCode>General</c:formatCode>
                <c:ptCount val="4"/>
                <c:pt idx="0">
                  <c:v>77</c:v>
                </c:pt>
                <c:pt idx="1">
                  <c:v>44</c:v>
                </c:pt>
                <c:pt idx="2">
                  <c:v>0</c:v>
                </c:pt>
                <c:pt idx="3">
                  <c:v>10</c:v>
                </c:pt>
              </c:numCache>
            </c:numRef>
          </c:val>
        </c:ser>
        <c:shape val="box"/>
        <c:axId val="79447936"/>
        <c:axId val="79449472"/>
        <c:axId val="0"/>
      </c:bar3DChart>
      <c:catAx>
        <c:axId val="79447936"/>
        <c:scaling>
          <c:orientation val="minMax"/>
        </c:scaling>
        <c:axPos val="b"/>
        <c:tickLblPos val="nextTo"/>
        <c:txPr>
          <a:bodyPr/>
          <a:lstStyle/>
          <a:p>
            <a:pPr>
              <a:defRPr sz="1600" b="1">
                <a:latin typeface="Arial" pitchFamily="34" charset="0"/>
                <a:cs typeface="Arial" pitchFamily="34" charset="0"/>
              </a:defRPr>
            </a:pPr>
            <a:endParaRPr lang="en-US"/>
          </a:p>
        </c:txPr>
        <c:crossAx val="79449472"/>
        <c:crosses val="autoZero"/>
        <c:auto val="1"/>
        <c:lblAlgn val="ctr"/>
        <c:lblOffset val="100"/>
      </c:catAx>
      <c:valAx>
        <c:axId val="79449472"/>
        <c:scaling>
          <c:orientation val="minMax"/>
        </c:scaling>
        <c:axPos val="l"/>
        <c:majorGridlines/>
        <c:numFmt formatCode="General" sourceLinked="1"/>
        <c:tickLblPos val="nextTo"/>
        <c:crossAx val="79447936"/>
        <c:crosses val="autoZero"/>
        <c:crossBetween val="between"/>
      </c:valAx>
    </c:plotArea>
    <c:legend>
      <c:legendPos val="r"/>
      <c:layout>
        <c:manualLayout>
          <c:xMode val="edge"/>
          <c:yMode val="edge"/>
          <c:x val="0.7908904902380065"/>
          <c:y val="0.71482828662312836"/>
          <c:w val="0.20910950976199671"/>
          <c:h val="0.17371205830931091"/>
        </c:manualLayout>
      </c:layout>
      <c:txPr>
        <a:bodyPr/>
        <a:lstStyle/>
        <a:p>
          <a:pPr>
            <a:defRPr sz="2800"/>
          </a:pPr>
          <a:endParaRPr lang="en-US"/>
        </a:p>
      </c:txPr>
    </c:legend>
    <c:plotVisOnly val="1"/>
  </c:chart>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54362B3-5AA0-4134-8F63-99134DD15828}" type="datetimeFigureOut">
              <a:rPr lang="en-US"/>
              <a:pPr>
                <a:defRPr/>
              </a:pPr>
              <a:t>11/2/2012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411E464-2AD0-4D98-9B12-612102DB8F8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b="1" smtClean="0"/>
              <a:t>Positive Peer Pressure</a:t>
            </a:r>
            <a:endParaRPr lang="en-US" smtClean="0"/>
          </a:p>
          <a:p>
            <a:pPr eaLnBrk="1" hangingPunct="1">
              <a:spcBef>
                <a:spcPct val="0"/>
              </a:spcBef>
            </a:pPr>
            <a:r>
              <a:rPr lang="en-GB" smtClean="0"/>
              <a:t>There is, in addition, another key component of the CHC Model that ensures a high degree of participation - the well-known phenomenon  of  ‘peer pressure’. The health club is made up of members who start to reinforce each other in order to bring the group as a whole up to the same level. Once a critical mass of members have started to make a certain change, it becomes the fashion, and, like all fashions the remaining members will often change just to be the same as everyone else. In this way the CHC approach helps to bond communities and has been sucessful rebuild post conflict societies, notably in Sierra Leone and Uganda.. </a:t>
            </a:r>
            <a:endParaRPr lang="en-US" smtClean="0"/>
          </a:p>
          <a:p>
            <a:pPr eaLnBrk="1" hangingPunct="1">
              <a:spcBef>
                <a:spcPct val="0"/>
              </a:spcBef>
            </a:pPr>
            <a:r>
              <a:rPr lang="en-GB" smtClean="0"/>
              <a:t>Thus the </a:t>
            </a:r>
            <a:r>
              <a:rPr lang="en-GB" b="1" i="1" smtClean="0"/>
              <a:t>positive</a:t>
            </a:r>
            <a:r>
              <a:rPr lang="en-GB" smtClean="0"/>
              <a:t> peer pressure which encourages and assists the vulnerable and poorest of the poor to conform to the norm, is the exact reverse strategy of CLTS which uses </a:t>
            </a:r>
            <a:r>
              <a:rPr lang="en-GB" b="1" i="1" smtClean="0"/>
              <a:t>negative</a:t>
            </a:r>
            <a:r>
              <a:rPr lang="en-GB" smtClean="0"/>
              <a:t> peer pressure to shame and embarrass people into good behaviour. Development practitioners should be seeking to encourage more peaceful development in communties, particularly those which have already been torn apart by civil war and political intimidation in societies across Africa. Using the CHC approach  communities can achieve the same levels of sanitation and hygiene behaviour change as CLTS, and with more sustainability. </a:t>
            </a:r>
            <a:r>
              <a:rPr lang="en-US" smtClean="0"/>
              <a:t>The ‘sense of belonging’ that develops in CHCs, is a need that few development programs have identified and which few strategies can be bothered to foster. Community Health Clubs are a vehicle for consensus and group action based on shared norms and behavior. </a:t>
            </a:r>
          </a:p>
          <a:p>
            <a:pPr eaLnBrk="1" hangingPunct="1">
              <a:spcBef>
                <a:spcPct val="0"/>
              </a:spcBef>
            </a:pPr>
            <a:endParaRPr lang="en-US" smtClean="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4E8B43-8A51-42CB-BD4F-37367035F5C0}"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a:bodyPr>
          <a:lstStyle/>
          <a:p>
            <a:pPr eaLnBrk="1" fontAlgn="auto" hangingPunct="1">
              <a:spcBef>
                <a:spcPts val="0"/>
              </a:spcBef>
              <a:spcAft>
                <a:spcPts val="0"/>
              </a:spcAft>
              <a:defRPr/>
            </a:pPr>
            <a:r>
              <a:rPr lang="en-GB" b="1" dirty="0" smtClean="0"/>
              <a:t>COMPARATIVE RESULTS: CLTS AND CHC METHODOLOGIES</a:t>
            </a:r>
            <a:endParaRPr lang="en-US" dirty="0" smtClean="0"/>
          </a:p>
          <a:p>
            <a:pPr eaLnBrk="1" fontAlgn="auto" hangingPunct="1">
              <a:spcBef>
                <a:spcPts val="0"/>
              </a:spcBef>
              <a:spcAft>
                <a:spcPts val="0"/>
              </a:spcAft>
              <a:defRPr/>
            </a:pPr>
            <a:r>
              <a:rPr lang="en-GB" dirty="0" smtClean="0"/>
              <a:t> </a:t>
            </a:r>
            <a:endParaRPr lang="en-US" dirty="0" smtClean="0"/>
          </a:p>
          <a:p>
            <a:pPr eaLnBrk="1" fontAlgn="auto" hangingPunct="1">
              <a:spcBef>
                <a:spcPts val="0"/>
              </a:spcBef>
              <a:spcAft>
                <a:spcPts val="0"/>
              </a:spcAft>
              <a:defRPr/>
            </a:pPr>
            <a:r>
              <a:rPr lang="en-GB" dirty="0" smtClean="0"/>
              <a:t>Recent research by Whaley &amp; Webster (2010)  provides one of the few behaviour change studies that has actually compared the two methodologies,  Community Led Total Sanitation and the Community Health Club Approach. The study  provides unique insight into the effectiveness and sustainability of the two methodologies in terms of achieving sanitation and handwashing in the same areas of rural Zimbabwe.  ‘</a:t>
            </a:r>
            <a:r>
              <a:rPr lang="en-US" dirty="0" smtClean="0"/>
              <a:t>Effectiveness’ was understood as </a:t>
            </a:r>
            <a:r>
              <a:rPr lang="en-US" i="1" dirty="0" smtClean="0"/>
              <a:t>‘the extent to which acceptable sanitation and hand washing measures had been implemented.  ‘Sustainability’ was taken to mean the continued existence, use, cleanliness and maintenance of sanitation and hand washing facilities over time, in this case two years since the training had taken place.</a:t>
            </a:r>
            <a:r>
              <a:rPr lang="en-US" dirty="0" smtClean="0"/>
              <a:t>’ A total of 233 households were surveyed in ten communities, 128 in </a:t>
            </a:r>
            <a:r>
              <a:rPr lang="en-US" dirty="0" err="1" smtClean="0"/>
              <a:t>Chiredzi</a:t>
            </a:r>
            <a:r>
              <a:rPr lang="en-US" dirty="0" smtClean="0"/>
              <a:t> district to measure the effectiveness of the approaches six months after inception. The remaining 105 were from Chipinge and </a:t>
            </a:r>
            <a:r>
              <a:rPr lang="en-US" dirty="0" err="1" smtClean="0"/>
              <a:t>Mutoko</a:t>
            </a:r>
            <a:r>
              <a:rPr lang="en-US" dirty="0" smtClean="0"/>
              <a:t> districts and related to the sustainability of the approaches two years after their inception.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b="1" dirty="0" smtClean="0"/>
              <a:t>Effectiveness</a:t>
            </a:r>
            <a:endParaRPr lang="en-US" dirty="0" smtClean="0"/>
          </a:p>
          <a:p>
            <a:pPr eaLnBrk="1" fontAlgn="auto" hangingPunct="1">
              <a:spcBef>
                <a:spcPts val="0"/>
              </a:spcBef>
              <a:spcAft>
                <a:spcPts val="0"/>
              </a:spcAft>
              <a:defRPr/>
            </a:pPr>
            <a:r>
              <a:rPr lang="en-US" dirty="0" smtClean="0"/>
              <a:t>In </a:t>
            </a:r>
            <a:r>
              <a:rPr lang="en-US" dirty="0" err="1" smtClean="0"/>
              <a:t>Chiredzi</a:t>
            </a:r>
            <a:r>
              <a:rPr lang="en-US" dirty="0" smtClean="0"/>
              <a:t> district, six months after the end of the project, 92% of the CHC respondents were found to be practicing ODF (26% having building their own latrines since the project started, and 66% using cat sanitation) as opposed to 77% of the CLTS sample (of which 44% had a latrine but all of them built prior to the project) whilst the remaining 57% claimed to share a latrine). In the CHC areas there was a 64% uptake of handwashing with soap, whereas there was virtually no uptake of handwashing in the CLTS areas, with only 10% owning and using a handwashing facility (p&gt;0.0001).</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endParaRPr lang="en-US" dirty="0"/>
          </a:p>
        </p:txBody>
      </p:sp>
      <p:sp>
        <p:nvSpPr>
          <p:cNvPr id="62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B79768-EA2C-4926-99F8-E3C8F585C541}"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827716-C804-486A-AE9A-52A051BF2371}"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b="1" smtClean="0"/>
              <a:t>Behaviour Change</a:t>
            </a:r>
            <a:endParaRPr lang="en-US" smtClean="0"/>
          </a:p>
          <a:p>
            <a:pPr eaLnBrk="1" hangingPunct="1">
              <a:spcBef>
                <a:spcPct val="0"/>
              </a:spcBef>
            </a:pPr>
            <a:r>
              <a:rPr lang="en-GB" smtClean="0"/>
              <a:t>In programmes run by Zimbabwe AHEAD Organisation, the NGO that pioneered the Community Health Club Aproach in 1999, there has  been little resistence by the community to forming clubs and attending sessions.  Health clubs continue to attract vast numbers of people and a club can vary from the smallest of 30 members up to as many as 100 or 150, when they are usually split into two clubs. A recent programme where 480 CHCs were started  in Masvingo and Mbergenwa districts,  every single  household in the project area had one  person in a CHC, and 38% of households had more than one member in a club.  Latrine coveage rose within 6 months from 22% to 70%, with the expection of Zero Open Defecation (ZOD) within the year. Even after six months of attending one session every week the members frequently want to continue meeting weekly and many go on to start income generating projects  or develop nutirition gardens. This sharing of knowledge and understanding leads to a common belief and vision and in turn to action that is approved by the group. Each session has a recommended practice that the whole membership agree to endorse, starting with simple practices like covering water, and ending with construction of latrines and handwashing facilities. Instead of each person having to make an individual decision, a group decision is made and everyone tries to comply to the accepted standard.</a:t>
            </a:r>
            <a:endParaRPr lang="en-US" smtClean="0"/>
          </a:p>
          <a:p>
            <a:pPr eaLnBrk="1" hangingPunct="1">
              <a:spcBef>
                <a:spcPct val="0"/>
              </a:spcBef>
            </a:pPr>
            <a:endParaRPr lang="en-US" smtClean="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9AFA01-8641-489D-9170-CF48B9F5563A}" type="slidenum">
              <a:rPr lang="en-US" smtClean="0"/>
              <a:pPr fontAlgn="base">
                <a:spcBef>
                  <a:spcPct val="0"/>
                </a:spcBef>
                <a:spcAft>
                  <a:spcPct val="0"/>
                </a:spcAft>
                <a:defRPr/>
              </a:pPr>
              <a:t>15</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a:t>
            </a:r>
            <a:r>
              <a:rPr lang="en-GB" smtClean="0"/>
              <a:t>The answer is ‘No’.  Many NGOs are aware of the issues raised above and are seeking to ‘revitalise’ or ‘evolve’ CLTS into a more benign strategy, whilst at the same time hanging onto the funding that comes with CLTS. The drift from one sessions is towards many more sessions to reinforce CLTS and expand it to include handwashing and other hygiene interventions. This effectively changes CLTS in the direction of the CHC Approach, which is already doing precisely this, achieve behaviour change just as effectively as CLTS and without upsetting the norms and taboos of the ’beneficiaries’, whilst addresses a wide range of hygiene practices.  The CHC  activities include a more culturally sensitive variation of the village transect walk by drawing  a map of the village on the ground with people indicating if they have latrine, either temporary or permanent. This variant of CLTS is routinely done as part of a series of 20-24 hygiene sessions over a six month period in the Community Health Clubs.</a:t>
            </a:r>
            <a:endParaRPr lang="en-US" smtClean="0"/>
          </a:p>
          <a:p>
            <a:pPr eaLnBrk="1" hangingPunct="1">
              <a:spcBef>
                <a:spcPct val="0"/>
              </a:spcBef>
            </a:pPr>
            <a:endParaRPr lang="en-US" smtClean="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478995-18C2-4D68-BE67-284662360F3B}" type="slidenum">
              <a:rPr lang="en-US" smtClean="0"/>
              <a:pPr fontAlgn="base">
                <a:spcBef>
                  <a:spcPct val="0"/>
                </a:spcBef>
                <a:spcAft>
                  <a:spcPct val="0"/>
                </a:spcAft>
                <a:defRPr/>
              </a:pPr>
              <a:t>16</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5.  Why do I think this? Literature and those more experienced have analysed peasant cultures and many anthropologists have noted how most traditional societies where community is paramount, and people are homogeneous, want to be like each other. There is a the love of ‘rapport’ (togetherness)  in traditional cultures those who in these conservative societies who try to be different challenge the social norms of the group are often outcast or ostracised. This is the PhD (Pull him Down) syndrome at work: a levelling mechanism that ensures the groups stays within its culture, and enables cultures to survive and be based on, much the way genes are passed on by human bodies. </a:t>
            </a:r>
            <a:endParaRPr lang="en-US" smtClean="0"/>
          </a:p>
          <a:p>
            <a:pPr eaLnBrk="1" hangingPunct="1">
              <a:spcBef>
                <a:spcPct val="0"/>
              </a:spcBef>
            </a:pPr>
            <a:endParaRPr lang="en-US" smtClean="0"/>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2D8291-9925-45D0-A870-857291A3739C}"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34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E0324B-8FBB-4C51-A40A-ACB6752D7C5E}" type="slidenum">
              <a:rPr lang="en-US" smtClean="0"/>
              <a:pPr fontAlgn="base">
                <a:spcBef>
                  <a:spcPct val="0"/>
                </a:spcBef>
                <a:spcAft>
                  <a:spcPct val="0"/>
                </a:spcAft>
                <a:defRPr/>
              </a:pPr>
              <a:t>21</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GB" dirty="0" smtClean="0"/>
              <a:t>Although it is claimed many  villages respond to the triggering with 100% (!) Open Defecation Free (ODF)  area, some villages don’t respond to this approach and do not try to clean up. They are termed  ‘</a:t>
            </a:r>
            <a:r>
              <a:rPr lang="en-GB" i="1" dirty="0" smtClean="0"/>
              <a:t>damp matchboxes’</a:t>
            </a:r>
            <a:r>
              <a:rPr lang="en-GB" dirty="0" smtClean="0"/>
              <a:t>  because they don’t ignite, and are simply ignored until they see the error of their ways. In Nigeria one third (500 of 1500) of the villages that were assessed by WaterAid were ‘damp match boxes, not a successful outcome by any standard. Furthermore of the 1000 villages that did claim  ODF status, many  had regressed to an estimated 60% ODF within six months. More research is needed to ascertain why some villages don’t respond, as it is clear from a sociological perspective  that  CLTS is bound to run into many cultural blockages, due to its disregard of cultural norms. Research in four West African countries (WaterAid 2009) notes ‘</a:t>
            </a:r>
            <a:r>
              <a:rPr lang="en-GB" i="1" dirty="0" smtClean="0"/>
              <a:t>that there is insufficient consideration of socio-cultural barriers in the CLTS method’</a:t>
            </a:r>
            <a:r>
              <a:rPr lang="en-GB" dirty="0" smtClean="0"/>
              <a:t>.</a:t>
            </a:r>
          </a:p>
          <a:p>
            <a:pPr eaLnBrk="1" fontAlgn="auto" hangingPunct="1">
              <a:spcBef>
                <a:spcPts val="0"/>
              </a:spcBef>
              <a:spcAft>
                <a:spcPts val="0"/>
              </a:spcAft>
              <a:defRPr/>
            </a:pPr>
            <a:endParaRPr lang="en-GB" dirty="0" smtClean="0"/>
          </a:p>
          <a:p>
            <a:pPr eaLnBrk="1" fontAlgn="auto" hangingPunct="1">
              <a:spcBef>
                <a:spcPts val="0"/>
              </a:spcBef>
              <a:spcAft>
                <a:spcPts val="0"/>
              </a:spcAft>
              <a:defRPr/>
            </a:pPr>
            <a:r>
              <a:rPr lang="en-GB" dirty="0" smtClean="0"/>
              <a:t>One of the key challenges identified in the CLTS process in Nigeria was the quality of facilitation and that ‘</a:t>
            </a:r>
            <a:r>
              <a:rPr lang="en-GB" i="1" dirty="0" smtClean="0"/>
              <a:t>for effective communication the communities must be treated with </a:t>
            </a:r>
            <a:r>
              <a:rPr lang="en-GB" b="1" i="1" dirty="0" smtClean="0"/>
              <a:t>respect</a:t>
            </a:r>
            <a:r>
              <a:rPr lang="en-GB" i="1" dirty="0" smtClean="0"/>
              <a:t> in order for them to take an interest and responsibility for their sanitation practices’.</a:t>
            </a:r>
            <a:r>
              <a:rPr lang="en-GB" dirty="0" smtClean="0"/>
              <a:t>  </a:t>
            </a:r>
            <a:endParaRPr lang="en-US" dirty="0" smtClean="0"/>
          </a:p>
          <a:p>
            <a:pPr eaLnBrk="1" fontAlgn="auto" hangingPunct="1">
              <a:spcBef>
                <a:spcPts val="0"/>
              </a:spcBef>
              <a:spcAft>
                <a:spcPts val="0"/>
              </a:spcAft>
              <a:defRPr/>
            </a:pPr>
            <a:r>
              <a:rPr lang="en-GB" dirty="0" smtClean="0"/>
              <a:t>Respect is not a word that is associated with this approach which does its best to shock the community ignoring cultural </a:t>
            </a:r>
            <a:r>
              <a:rPr lang="en-GB" dirty="0" err="1" smtClean="0"/>
              <a:t>sensitivies</a:t>
            </a:r>
            <a:r>
              <a:rPr lang="en-GB" dirty="0" smtClean="0"/>
              <a:t>. Facilitators who are extrovert enough to able to navigate this counter cultural activity without embarrassment  are </a:t>
            </a:r>
            <a:r>
              <a:rPr lang="en-GB" dirty="0" err="1" smtClean="0"/>
              <a:t>apparantly</a:t>
            </a:r>
            <a:r>
              <a:rPr lang="en-GB" dirty="0" smtClean="0"/>
              <a:t> in short supply. </a:t>
            </a:r>
            <a:endParaRPr lang="en-US" dirty="0" smtClean="0"/>
          </a:p>
          <a:p>
            <a:pPr eaLnBrk="1" fontAlgn="auto" hangingPunct="1">
              <a:spcBef>
                <a:spcPts val="0"/>
              </a:spcBef>
              <a:spcAft>
                <a:spcPts val="0"/>
              </a:spcAft>
              <a:defRPr/>
            </a:pPr>
            <a:endParaRPr lang="en-US" dirty="0"/>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AEFEBE-D7AF-4B10-B15E-CDFF82CE5DF1}" type="slidenum">
              <a:rPr lang="en-US" smtClean="0"/>
              <a:pPr fontAlgn="base">
                <a:spcBef>
                  <a:spcPct val="0"/>
                </a:spcBef>
                <a:spcAft>
                  <a:spcPct val="0"/>
                </a:spcAft>
                <a:defRPr/>
              </a:pPr>
              <a:t>23</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CLTS is a one-off event and after the initial shock treatment, the ‘community’ are left to work things out for themselves (ie community led) but whilst this sounds enlightened this lack of monitoring  has sometimes resulted in abuses of power by local leaders who are coercing villagers to tow the line as Village leaders are anxious to gain the prizes or reputation of being ODF. As a result individuals who do not comply have been publically tormented. There are also many reports of zealous leaders  who encourage children to report on their elders and those offenders are publicly humiliated. The approach, which openly encourages the use of shame and embarrassment as a trigger, is one which also provides an opportunity for local elites to use dehumanising methods. Stories are filtering out through the media and on the internet.</a:t>
            </a:r>
            <a:endParaRPr lang="en-US" smtClean="0"/>
          </a:p>
          <a:p>
            <a:pPr eaLnBrk="1" hangingPunct="1">
              <a:spcBef>
                <a:spcPct val="0"/>
              </a:spcBef>
            </a:pPr>
            <a:endParaRPr lang="en-US"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57270A-1427-43D9-B889-31E5433F42BF}" type="slidenum">
              <a:rPr lang="en-US" smtClean="0"/>
              <a:pPr fontAlgn="base">
                <a:spcBef>
                  <a:spcPct val="0"/>
                </a:spcBef>
                <a:spcAft>
                  <a:spcPct val="0"/>
                </a:spcAft>
                <a:defRPr/>
              </a:pPr>
              <a:t>24</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One of the main criteria for a rigorous study is that it should be based on a Theory (Loevinhson, 1990) A theory is a model of development that can be used to explain why people are galvanised into action and predict the conditions under which such activity occurs. It should also demonstrate the relationship between knowledge, belief, social norms and behaviour (Nutbeam, 1999.a). </a:t>
            </a:r>
            <a:endParaRPr lang="en-US" smtClean="0"/>
          </a:p>
          <a:p>
            <a:pPr eaLnBrk="1" hangingPunct="1">
              <a:spcBef>
                <a:spcPct val="0"/>
              </a:spcBef>
            </a:pPr>
            <a:endParaRPr lang="en-US" smtClean="0"/>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75861E-DD1C-42D4-9407-E08DAE058CD4}"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The proposition or hypothesis is based on my understanding of the situation, and this understanding is based  on: 1. On my own experience and observation, and 2. On what I have read or been told by people or sources that I can trust i.e. people that don’t lie, and academics whose papers have been peer reviewed or pass certain test of rigour, eg p&gt;0.001 is a statistical sign that the research is near to the actual truth. </a:t>
            </a:r>
            <a:endParaRPr lang="en-US" smtClean="0"/>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6F6826-101E-4AD9-803E-C16F3B556681}"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r>
              <a:rPr lang="en-GB" b="1" dirty="0" smtClean="0"/>
              <a:t>Group consensus</a:t>
            </a:r>
            <a:endParaRPr lang="en-US" dirty="0" smtClean="0"/>
          </a:p>
          <a:p>
            <a:pPr eaLnBrk="1" fontAlgn="auto" hangingPunct="1">
              <a:spcBef>
                <a:spcPts val="0"/>
              </a:spcBef>
              <a:spcAft>
                <a:spcPts val="0"/>
              </a:spcAft>
              <a:defRPr/>
            </a:pPr>
            <a:r>
              <a:rPr lang="en-GB" b="1" dirty="0" smtClean="0"/>
              <a:t> </a:t>
            </a:r>
            <a:endParaRPr lang="en-US" dirty="0" smtClean="0"/>
          </a:p>
          <a:p>
            <a:pPr eaLnBrk="1" fontAlgn="auto" hangingPunct="1">
              <a:spcBef>
                <a:spcPts val="0"/>
              </a:spcBef>
              <a:spcAft>
                <a:spcPts val="0"/>
              </a:spcAft>
              <a:defRPr/>
            </a:pPr>
            <a:r>
              <a:rPr lang="en-GB" dirty="0" smtClean="0"/>
              <a:t>Unlike CLTS, the CHC approach builds on traditional African values of group consensus.  Julius </a:t>
            </a:r>
            <a:r>
              <a:rPr lang="en-GB" dirty="0" err="1" smtClean="0"/>
              <a:t>Nyerere</a:t>
            </a:r>
            <a:r>
              <a:rPr lang="en-GB" dirty="0" smtClean="0"/>
              <a:t>,  first President of Tanzania, once said  that whilst in western democracies the balance of power is kept by a political system of two or more parties that keep each other in check by mutual criticism, ‘In Africa, we sit under a tree, until we agree.’ Whilst at </a:t>
            </a:r>
            <a:r>
              <a:rPr lang="en-GB" i="1" dirty="0" smtClean="0"/>
              <a:t>National</a:t>
            </a:r>
            <a:r>
              <a:rPr lang="en-GB" dirty="0" smtClean="0"/>
              <a:t> level, modern dictatorships in Africa bear little witness to this harmonious approach, at </a:t>
            </a:r>
            <a:r>
              <a:rPr lang="en-GB" i="1" dirty="0" smtClean="0"/>
              <a:t>village</a:t>
            </a:r>
            <a:r>
              <a:rPr lang="en-GB" dirty="0" smtClean="0"/>
              <a:t> level, contentious issues still tend to be thrashed out by dialogue through the headmen and elders, using customary laws to guide judgements, until all parties agree in the interest of the community as a whole. This is similar to what takes place at the weekly health sessions between members of  a Community Health Club. It provides a forum for debate on public health issues guided by a facilitator with a toolkit of visual aids which help members understand their own health issues and manage  all preventable diseases - not just diarrhoea, but malaria, malnutrition, </a:t>
            </a:r>
            <a:r>
              <a:rPr lang="en-GB" dirty="0" err="1" smtClean="0"/>
              <a:t>bilharzia</a:t>
            </a:r>
            <a:r>
              <a:rPr lang="en-GB" dirty="0" smtClean="0"/>
              <a:t>, worms and skin disease.  Once mother’s realise that they themselves can control disease through good hygiene and sanitation, the uptake is strong as they are naturally highly motivated to ensure the </a:t>
            </a:r>
            <a:r>
              <a:rPr lang="en-GB" dirty="0" err="1" smtClean="0"/>
              <a:t>childrens</a:t>
            </a:r>
            <a:r>
              <a:rPr lang="en-GB" dirty="0" smtClean="0"/>
              <a:t> survival. </a:t>
            </a:r>
            <a:endParaRPr lang="en-US" dirty="0" smtClean="0"/>
          </a:p>
          <a:p>
            <a:pPr eaLnBrk="1" fontAlgn="auto" hangingPunct="1">
              <a:spcBef>
                <a:spcPts val="0"/>
              </a:spcBef>
              <a:spcAft>
                <a:spcPts val="0"/>
              </a:spcAft>
              <a:defRPr/>
            </a:pPr>
            <a:r>
              <a:rPr lang="en-GB" dirty="0" smtClean="0"/>
              <a:t> </a:t>
            </a:r>
            <a:endParaRPr lang="en-US" dirty="0" smtClean="0"/>
          </a:p>
          <a:p>
            <a:pPr eaLnBrk="1" fontAlgn="auto" hangingPunct="1">
              <a:spcBef>
                <a:spcPts val="0"/>
              </a:spcBef>
              <a:spcAft>
                <a:spcPts val="0"/>
              </a:spcAft>
              <a:defRPr/>
            </a:pPr>
            <a:r>
              <a:rPr lang="en-GB" dirty="0" smtClean="0"/>
              <a:t>In subsistence communities throughout Africa there are positive values that can reinforce ‘good development practice’. The wisdom of age is still respected at village level, no matter the level of education of the elderly. In Southern Africa the ideal of </a:t>
            </a:r>
            <a:r>
              <a:rPr lang="en-GB" i="1" dirty="0" smtClean="0"/>
              <a:t>Ubuntu</a:t>
            </a:r>
            <a:r>
              <a:rPr lang="en-GB" dirty="0" smtClean="0"/>
              <a:t>, the strength and importance of ‘togetherness’, rather than the rights of an individual, is  an ideal long forgotten in urban societies. </a:t>
            </a:r>
            <a:endParaRPr lang="en-US" dirty="0" smtClean="0"/>
          </a:p>
          <a:p>
            <a:pPr eaLnBrk="1" fontAlgn="auto" hangingPunct="1">
              <a:spcBef>
                <a:spcPts val="0"/>
              </a:spcBef>
              <a:spcAft>
                <a:spcPts val="0"/>
              </a:spcAft>
              <a:defRPr/>
            </a:pPr>
            <a:endParaRPr lang="en-US" dirty="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C72CFB-55BB-44DA-BBCC-E36A610E167D}"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20000"/>
          </a:bodyPr>
          <a:lstStyle/>
          <a:p>
            <a:pPr eaLnBrk="1" fontAlgn="auto" hangingPunct="1">
              <a:spcBef>
                <a:spcPts val="0"/>
              </a:spcBef>
              <a:spcAft>
                <a:spcPts val="0"/>
              </a:spcAft>
              <a:defRPr/>
            </a:pPr>
            <a:r>
              <a:rPr lang="en-US" dirty="0" smtClean="0"/>
              <a:t>Two strategies have emerged in the past decade,  which target with the group as a whole rather than the individual: Community Led Total Sanitation (CLTS) and the Community Health Club (CHC) approach.  CLTS works through the existing leadership of a villages giving responsibility to the traditional leaders to conduct the initiative. The Community Health Club entails the creation of a new structure in which each household is represented  by  a member who attends weekly meetings. This  enables women themselves to be empowered to manage their own health, and is a truly community led initiative.  A health club is not floating free from existing structures but is introduced by the existing village leadership, who are often on the executive committee of the club. The Chairperson is a local woman but not necessarily the Village Health Worker who is the facilitator of the sessions. Both CLTS aim to involve the whole village, but CLTS is ‘top-down’ from village leaders to villagers, whereas CHC is ‘bottom-up’ from villagers to their leaders.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GB" dirty="0" smtClean="0"/>
              <a:t>This type of social censure is a degree more inhumane than the colonial practice of hygiene inspectors who inflicted fines which hurt the pocket but not the reputation. It should be analysed whether the Public Health  sector has not done a full circle and returned to the illiberal activities of the 60’s, whilst cleverly empowering communities to do their own dirty work. Surely to prevent this abuse hygiene campaigns/programmes should have to comply to an ethical  standard (much like a research protocol) before being foisted on communities who are unable to protect themselves.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GB" dirty="0" smtClean="0"/>
              <a:t>The best aspect of  CLTS is its name: Community Led Total Sanitation is an ingenious slogan.  In the past two years CLTS has been started in over 30 African countries in a desperate bid to meet the MDG targets for halving the number within each country without sanitation, and this is being pushed hard by Unicef, as well many international NGO’s. There </a:t>
            </a:r>
            <a:r>
              <a:rPr lang="en-GB" i="1" dirty="0" smtClean="0"/>
              <a:t>appear</a:t>
            </a:r>
            <a:r>
              <a:rPr lang="en-GB" dirty="0" smtClean="0"/>
              <a:t> to be many success stories of ‘total sanitation’  where all members of the community are said to construct  latrines without any subsidy  to build latrine. Who would challenge such a good deal for development,  particularly when donors and governments alike can no longer subsidise mass sanitation.  There is a new Scramble for Africa, as only 5 countries in the continent  are likely to meet the Millennium Development Goal of halving the number without sanitation  by 2015?   However, it must be asked, ‘Does the means justify the end’? Is the draconian strategy used by CLTS to achieve latrine construction  the only, or even the best, way of achieving the MDGs?</a:t>
            </a:r>
            <a:endParaRPr lang="en-US" dirty="0" smtClean="0"/>
          </a:p>
          <a:p>
            <a:pPr eaLnBrk="1" fontAlgn="auto" hangingPunct="1">
              <a:spcBef>
                <a:spcPts val="0"/>
              </a:spcBef>
              <a:spcAft>
                <a:spcPts val="0"/>
              </a:spcAft>
              <a:defRPr/>
            </a:pPr>
            <a:endParaRPr lang="en-US" dirty="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43925D-4CD5-4231-A228-D3B2A76F08D8}"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At the Triggering event, a favourite trick is  to take a hair, wipe it in a load of shit, then dangle it in a glass of water and offer it to the assembled villagers to drink. Alternatively, a plate of rice is placed next to a pile of fresh shit and the community are offered some fly walked food, which they naturally refuse. This is a very clear demonstration which invariably makes the point that they are eating and drinking each others shit. The  objective of the ‘walk of shame’ is the moment of ‘ignition’- the ‘aha’ moment when the assembled villagers feel embarrassed enough about their open defecation to agree to do something about the situation.  There is no attempt to be polite or conform to local standards of acceptable social manners, and this purposeful insensitivity often offends communities, and goes against the instinct of most social scientists. </a:t>
            </a:r>
            <a:endParaRPr lang="en-US" smtClean="0"/>
          </a:p>
          <a:p>
            <a:pPr eaLnBrk="1" hangingPunct="1">
              <a:spcBef>
                <a:spcPct val="0"/>
              </a:spcBef>
            </a:pPr>
            <a:endParaRPr lang="en-US" smtClean="0"/>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02657C-A182-4ECB-995E-29FB2596564C}" type="slidenum">
              <a:rPr lang="en-US" smtClean="0"/>
              <a:pPr fontAlgn="base">
                <a:spcBef>
                  <a:spcPct val="0"/>
                </a:spcBef>
                <a:spcAft>
                  <a:spcPct val="0"/>
                </a:spcAft>
                <a:defRPr/>
              </a:pPr>
              <a:t>7</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In some places children have been used to lead the visitors to the shitting field. In effect, these children have been empowered, not with knowledge, but with social control over their elder’s most private moments. Surely in any culture this is unacceptable?</a:t>
            </a:r>
            <a:endParaRPr lang="en-US" smtClean="0"/>
          </a:p>
          <a:p>
            <a:pPr eaLnBrk="1" hangingPunct="1">
              <a:spcBef>
                <a:spcPct val="0"/>
              </a:spcBef>
            </a:pPr>
            <a:r>
              <a:rPr lang="en-GB" smtClean="0"/>
              <a:t>CLTS is apparantly an ingenious method which  ‘kindles feeling of shame and disgust’ shocking the ‘community’ into taking action and making sure that the whole village is Open Defecation Free (ODF). As it challenges the taboo of community by looking at people’s shit and exposing them for behaving badly, the process requires an experienced facilitator who is able to ‘trigger’ the community by manipulating these sensitivities.  </a:t>
            </a:r>
            <a:endParaRPr lang="en-US" smtClean="0"/>
          </a:p>
          <a:p>
            <a:pPr eaLnBrk="1" hangingPunct="1">
              <a:spcBef>
                <a:spcPct val="0"/>
              </a:spcBef>
            </a:pPr>
            <a:endParaRPr lang="en-US" smtClean="0"/>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2B044C-2E2F-4015-B708-0170903D089B}"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614FC6-C328-4AF0-81E0-715FD8021337}" type="slidenum">
              <a:rPr lang="en-US" smtClean="0"/>
              <a:pPr fontAlgn="base">
                <a:spcBef>
                  <a:spcPct val="0"/>
                </a:spcBef>
                <a:spcAft>
                  <a:spcPct val="0"/>
                </a:spcAft>
                <a:defRPr/>
              </a:pPr>
              <a:t>9</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r>
              <a:rPr lang="en-GB" dirty="0" smtClean="0"/>
              <a:t>Diarrhoea and other diarrhoeal disease (such as cholera) are most often targeted in water and sanitation programmes as they can be prevented purely by good hygiene.  However, diarrhoea has multiple transmission routes, and therefore is not controlled by changing just one  high risk practice. Diarrhoea is transmitted if hands contaminated by faeces touch food which is then ingested: handwashing with soap blocks this transmission.  Alternatively flies can contaminate food with </a:t>
            </a:r>
            <a:r>
              <a:rPr lang="en-GB" dirty="0" err="1" smtClean="0"/>
              <a:t>faecally</a:t>
            </a:r>
            <a:r>
              <a:rPr lang="en-GB" dirty="0" smtClean="0"/>
              <a:t> contaminated feet and  this route can be blocked is by safe sanitation:  either by having a completely hygiene sealed  latrine, so that flies can have no access to the faeces or by burial of faeces in a covered hole in the ground (cat sanitation). The Ventilated Improved Pit  (VIP) latrine was developed to lure flies down a pit to breed and trap them as  they try to fly out through the vent-pipe which has a gauze to prevent their escape. One of the biggest challenges in developing countries  is ‘open defecation’ not because it is unsightly and undignified but because there fly control is impossible. Therefore cat sanitation is the first stage of  safe sanitation behaviour. Other  main transmission routes are through dirty food or faecal contaminated water that induces diarrhoea and vomiting. Therefore diarrhoea has to be combated, not only by sanitation, but more particularly by general hygiene, which can effectively prevent </a:t>
            </a:r>
            <a:r>
              <a:rPr lang="en-GB" i="1" dirty="0" smtClean="0"/>
              <a:t>all </a:t>
            </a:r>
            <a:r>
              <a:rPr lang="en-GB" dirty="0" smtClean="0"/>
              <a:t> transmission routes. Whilst many programmes aim to provide technology that ensures safe drinking water, this safe water  is often contaminated in the home by the way it is used - by a dirty hand in a water container whilst drawing water. Equally when food is eaten by hand, those with dirty hands, (or those who share the same place with people who have dirty hands) will be exposed to contamination by </a:t>
            </a:r>
            <a:r>
              <a:rPr lang="en-GB" i="1" dirty="0" smtClean="0"/>
              <a:t>e coli. </a:t>
            </a:r>
            <a:r>
              <a:rPr lang="en-GB" dirty="0" smtClean="0"/>
              <a:t>Hygiene promotion that results in self supply of safe sanitation and protection of drinking water in the home, as well as a safe environment with correct disposal of </a:t>
            </a:r>
            <a:r>
              <a:rPr lang="en-GB" dirty="0" err="1" smtClean="0"/>
              <a:t>feaces</a:t>
            </a:r>
            <a:r>
              <a:rPr lang="en-GB" dirty="0" smtClean="0"/>
              <a:t> should therefore able to reduce diarrhoea completely. </a:t>
            </a:r>
            <a:endParaRPr lang="en-US" dirty="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ADCA1A3-DA42-436C-96F5-745DC070CE6C}" type="slidenum">
              <a:rPr lang="en-US" smtClean="0"/>
              <a:pPr fontAlgn="base">
                <a:spcBef>
                  <a:spcPct val="0"/>
                </a:spcBef>
                <a:spcAft>
                  <a:spcPct val="0"/>
                </a:spcAft>
                <a:defRPr/>
              </a:pPr>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Title 28"/>
          <p:cNvSpPr>
            <a:spLocks noGrp="1"/>
          </p:cNvSpPr>
          <p:nvPr>
            <p:ph type="ctrTitle"/>
          </p:nvPr>
        </p:nvSpPr>
        <p:spPr>
          <a:xfrm>
            <a:off x="381000" y="4853411"/>
            <a:ext cx="84582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a:defRPr/>
            </a:lvl1pPr>
          </a:lstStyle>
          <a:p>
            <a:pPr>
              <a:defRPr/>
            </a:pPr>
            <a:fld id="{FDE57CD7-C575-471E-A4C0-7689C78F67D8}" type="datetimeFigureOut">
              <a:rPr lang="en-US"/>
              <a:pPr>
                <a:defRPr/>
              </a:pPr>
              <a:t>11/2/2012</a:t>
            </a:fld>
            <a:endParaRPr lang="en-US"/>
          </a:p>
        </p:txBody>
      </p:sp>
      <p:sp>
        <p:nvSpPr>
          <p:cNvPr id="6" name="Footer Placeholder 1"/>
          <p:cNvSpPr>
            <a:spLocks noGrp="1"/>
          </p:cNvSpPr>
          <p:nvPr>
            <p:ph type="ftr" sz="quarter" idx="11"/>
          </p:nvPr>
        </p:nvSpPr>
        <p:spPr/>
        <p:txBody>
          <a:bodyPr/>
          <a:lstStyle>
            <a:lvl1pPr>
              <a:defRPr/>
            </a:lvl1pPr>
          </a:lstStyle>
          <a:p>
            <a:pPr>
              <a:defRPr/>
            </a:pPr>
            <a:endParaRPr lang="en-US"/>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pPr>
              <a:defRPr/>
            </a:pPr>
            <a:fld id="{154A593D-BE60-494D-B0A2-9FF5877AC30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fld id="{F26F981C-61C9-44D1-B914-2C60F05DDB4E}" type="datetimeFigureOut">
              <a:rPr lang="en-US"/>
              <a:pPr>
                <a:defRPr/>
              </a:pPr>
              <a:t>11/2/2012</a:t>
            </a:fld>
            <a:endParaRPr lang="en-US"/>
          </a:p>
        </p:txBody>
      </p:sp>
      <p:sp>
        <p:nvSpPr>
          <p:cNvPr id="5" name="Footer Placeholder 2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38E4D2FC-FCF0-46E1-8E1D-BA9CBCD9CF2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703F81E-A673-4E67-9E45-00A585A258D5}" type="datetimeFigureOut">
              <a:rPr lang="en-US"/>
              <a:pPr>
                <a:defRPr/>
              </a:pPr>
              <a:t>11/2/2012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E28594-F50D-499E-8992-E99DFD368E3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C99A1A89-CDAF-4465-942C-A2664535DD80}" type="datetimeFigureOut">
              <a:rPr lang="en-US"/>
              <a:pPr>
                <a:defRPr/>
              </a:pPr>
              <a:t>11/2/2012</a:t>
            </a:fld>
            <a:endParaRPr lang="en-US"/>
          </a:p>
        </p:txBody>
      </p:sp>
      <p:sp>
        <p:nvSpPr>
          <p:cNvPr id="5" name="Footer Placeholder 18"/>
          <p:cNvSpPr>
            <a:spLocks noGrp="1"/>
          </p:cNvSpPr>
          <p:nvPr>
            <p:ph type="ftr" sz="quarter" idx="11"/>
          </p:nvPr>
        </p:nvSpPr>
        <p:spPr>
          <a:xfrm>
            <a:off x="3581400" y="76200"/>
            <a:ext cx="2895600" cy="288925"/>
          </a:xfrm>
        </p:spPr>
        <p:txBody>
          <a:bodyPr/>
          <a:lstStyle>
            <a:lvl1pPr>
              <a:defRPr/>
            </a:lvl1pPr>
          </a:lstStyle>
          <a:p>
            <a:pPr>
              <a:defRPr/>
            </a:pPr>
            <a:endParaRPr lang="en-US"/>
          </a:p>
        </p:txBody>
      </p:sp>
      <p:sp>
        <p:nvSpPr>
          <p:cNvPr id="6" name="Slide Number Placeholder 15"/>
          <p:cNvSpPr>
            <a:spLocks noGrp="1"/>
          </p:cNvSpPr>
          <p:nvPr>
            <p:ph type="sldNum" sz="quarter" idx="12"/>
          </p:nvPr>
        </p:nvSpPr>
        <p:spPr>
          <a:xfrm>
            <a:off x="8229600" y="6473825"/>
            <a:ext cx="758825" cy="247650"/>
          </a:xfrm>
        </p:spPr>
        <p:txBody>
          <a:bodyPr/>
          <a:lstStyle>
            <a:lvl1pPr>
              <a:defRPr/>
            </a:lvl1pPr>
          </a:lstStyle>
          <a:p>
            <a:pPr>
              <a:defRPr/>
            </a:pPr>
            <a:fld id="{96342A17-366A-4FF4-8139-C6E72C56D8A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a:defRPr/>
            </a:lvl1pPr>
          </a:lstStyle>
          <a:p>
            <a:pPr>
              <a:defRPr/>
            </a:pPr>
            <a:fld id="{F4DC6D3D-8C81-48A5-8B50-17F34706E2B6}" type="datetimeFigureOut">
              <a:rPr lang="en-US"/>
              <a:pPr>
                <a:defRPr/>
              </a:pPr>
              <a:t>11/2/2012</a:t>
            </a:fld>
            <a:endParaRPr lang="en-US"/>
          </a:p>
        </p:txBody>
      </p:sp>
      <p:sp>
        <p:nvSpPr>
          <p:cNvPr id="7" name="Footer Placeholder 10"/>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079A7F91-BC80-4D5F-B2E5-89FE1434BEE5}"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fld id="{C1EE8B1D-48CC-47B8-B483-47DE5D1DE50A}" type="datetimeFigureOut">
              <a:rPr lang="en-US"/>
              <a:pPr>
                <a:defRPr/>
              </a:pPr>
              <a:t>11/2/2012</a:t>
            </a:fld>
            <a:endParaRPr lang="en-US"/>
          </a:p>
        </p:txBody>
      </p:sp>
      <p:sp>
        <p:nvSpPr>
          <p:cNvPr id="6" name="Footer Placeholder 2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864B5E17-C642-4BE8-9527-6F52766AC63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Title 28"/>
          <p:cNvSpPr>
            <a:spLocks noGrp="1"/>
          </p:cNvSpPr>
          <p:nvPr>
            <p:ph type="title"/>
          </p:nvPr>
        </p:nvSpPr>
        <p:spPr>
          <a:xfrm>
            <a:off x="304800" y="5410200"/>
            <a:ext cx="86106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a:lvl1pPr>
          </a:lstStyle>
          <a:p>
            <a:pPr>
              <a:defRPr/>
            </a:pPr>
            <a:fld id="{705C6BC2-97D5-49C0-BA0A-66AFC39719F9}" type="datetimeFigureOut">
              <a:rPr lang="en-US"/>
              <a:pPr>
                <a:defRPr/>
              </a:pPr>
              <a:t>11/2/2012</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pPr>
              <a:defRPr/>
            </a:pPr>
            <a:fld id="{17BF5637-E91B-4E1B-88F8-FC15D0C7319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a:defRPr/>
            </a:lvl1pPr>
          </a:lstStyle>
          <a:p>
            <a:pPr>
              <a:defRPr/>
            </a:pPr>
            <a:fld id="{1F74524A-5E27-4CEF-AB8C-48CCE0D3289F}" type="datetimeFigureOut">
              <a:rPr lang="en-US"/>
              <a:pPr>
                <a:defRPr/>
              </a:pPr>
              <a:t>11/2/2012</a:t>
            </a:fld>
            <a:endParaRPr lang="en-US"/>
          </a:p>
        </p:txBody>
      </p:sp>
      <p:sp>
        <p:nvSpPr>
          <p:cNvPr id="4" name="Footer Placeholder 2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C8A10788-1558-4E39-B205-7C505F88759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2E74CFF3-CD21-449D-9F65-ADD0D754BCF8}" type="datetimeFigureOut">
              <a:rPr lang="en-US"/>
              <a:pPr>
                <a:defRPr/>
              </a:pPr>
              <a:t>11/2/2012</a:t>
            </a:fld>
            <a:endParaRPr lang="en-US"/>
          </a:p>
        </p:txBody>
      </p:sp>
      <p:sp>
        <p:nvSpPr>
          <p:cNvPr id="3" name="Footer Placeholder 23"/>
          <p:cNvSpPr>
            <a:spLocks noGrp="1"/>
          </p:cNvSpPr>
          <p:nvPr>
            <p:ph type="ftr" sz="quarter" idx="11"/>
          </p:nvPr>
        </p:nvSpPr>
        <p:spPr/>
        <p:txBody>
          <a:bodyPr/>
          <a:lstStyle>
            <a:lvl1pPr>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pPr>
              <a:defRPr/>
            </a:pPr>
            <a:fld id="{F52051AC-EAD0-49D3-8497-F33CF980917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pPr>
              <a:defRPr/>
            </a:pPr>
            <a:fld id="{89850422-C81D-4BD4-AA36-691FB32BE887}" type="datetimeFigureOut">
              <a:rPr lang="en-US"/>
              <a:pPr>
                <a:defRPr/>
              </a:pPr>
              <a:t>11/2/2012</a:t>
            </a:fld>
            <a:endParaRPr lang="en-US"/>
          </a:p>
        </p:txBody>
      </p:sp>
      <p:sp>
        <p:nvSpPr>
          <p:cNvPr id="7" name="Footer Placeholder 28"/>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590D1B42-C451-42A1-A0A9-E832C431747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fld id="{D70351CB-8423-4347-908C-41C84FD810B0}" type="datetimeFigureOut">
              <a:rPr lang="en-US"/>
              <a:pPr>
                <a:defRPr/>
              </a:pPr>
              <a:t>11/2/2012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30"/>
          <p:cNvSpPr>
            <a:spLocks noGrp="1"/>
          </p:cNvSpPr>
          <p:nvPr>
            <p:ph type="sldNum" sz="quarter" idx="12"/>
          </p:nvPr>
        </p:nvSpPr>
        <p:spPr/>
        <p:txBody>
          <a:bodyPr/>
          <a:lstStyle>
            <a:lvl1pPr>
              <a:defRPr/>
            </a:lvl1pPr>
          </a:lstStyle>
          <a:p>
            <a:pPr>
              <a:defRPr/>
            </a:pPr>
            <a:fld id="{899C3DC0-3F27-47CB-95EB-10B00F697A8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053" name="Text Placeholder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latin typeface="Arial" charset="0"/>
              </a:defRPr>
            </a:lvl1pPr>
          </a:lstStyle>
          <a:p>
            <a:pPr>
              <a:defRPr/>
            </a:pPr>
            <a:fld id="{3A827621-F86E-47B2-B326-C8D4534C2B6D}" type="datetimeFigureOut">
              <a:rPr lang="en-US"/>
              <a:pPr>
                <a:defRPr/>
              </a:pPr>
              <a:t>11/2/2012</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latin typeface="Arial" charset="0"/>
              </a:defRPr>
            </a:lvl1pPr>
          </a:lstStyle>
          <a:p>
            <a:pPr>
              <a:defRPr/>
            </a:pP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latin typeface="Arial" charset="0"/>
              </a:defRPr>
            </a:lvl1pPr>
          </a:lstStyle>
          <a:p>
            <a:pPr>
              <a:defRPr/>
            </a:pPr>
            <a:fld id="{9E38E481-0B74-4AF7-B3BC-176616C3F3B7}" type="slidenum">
              <a:rPr lang="en-US"/>
              <a:pPr>
                <a:defRPr/>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47" r:id="rId4"/>
    <p:sldLayoutId id="2147483853" r:id="rId5"/>
    <p:sldLayoutId id="2147483848" r:id="rId6"/>
    <p:sldLayoutId id="2147483854" r:id="rId7"/>
    <p:sldLayoutId id="2147483855" r:id="rId8"/>
    <p:sldLayoutId id="2147483856" r:id="rId9"/>
    <p:sldLayoutId id="2147483849" r:id="rId10"/>
    <p:sldLayoutId id="2147483857" r:id="rId11"/>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Microsoft_Office_Excel_Chart1.xls"/></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anitationupdates.wordpress.com/2010/09/07/in-nepal-shame-tactics-boost-bathroom-usage/"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www.source.irc.nl/page/47588"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descr="CIMG0708.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1267" name="TextBox 2"/>
          <p:cNvSpPr txBox="1">
            <a:spLocks noChangeArrowheads="1"/>
          </p:cNvSpPr>
          <p:nvPr/>
        </p:nvSpPr>
        <p:spPr bwMode="auto">
          <a:xfrm>
            <a:off x="0" y="0"/>
            <a:ext cx="9144000" cy="1446213"/>
          </a:xfrm>
          <a:prstGeom prst="rect">
            <a:avLst/>
          </a:prstGeom>
          <a:solidFill>
            <a:srgbClr val="FFFFFF">
              <a:alpha val="50195"/>
            </a:srgbClr>
          </a:solidFill>
          <a:ln w="9525">
            <a:noFill/>
            <a:miter lim="800000"/>
            <a:headEnd/>
            <a:tailEnd/>
          </a:ln>
        </p:spPr>
        <p:txBody>
          <a:bodyPr>
            <a:spAutoFit/>
          </a:bodyPr>
          <a:lstStyle/>
          <a:p>
            <a:pPr algn="ctr"/>
            <a:r>
              <a:rPr lang="en-US" sz="4400" b="1"/>
              <a:t>CHC and CLTS: </a:t>
            </a:r>
          </a:p>
          <a:p>
            <a:pPr algn="ctr"/>
            <a:r>
              <a:rPr lang="en-US" sz="4400" b="1"/>
              <a:t>How can they be integrated?</a:t>
            </a:r>
          </a:p>
        </p:txBody>
      </p:sp>
      <p:sp>
        <p:nvSpPr>
          <p:cNvPr id="11268" name="TextBox 4"/>
          <p:cNvSpPr txBox="1">
            <a:spLocks noChangeArrowheads="1"/>
          </p:cNvSpPr>
          <p:nvPr/>
        </p:nvSpPr>
        <p:spPr bwMode="auto">
          <a:xfrm>
            <a:off x="5759450" y="5287963"/>
            <a:ext cx="3384550" cy="1570037"/>
          </a:xfrm>
          <a:prstGeom prst="rect">
            <a:avLst/>
          </a:prstGeom>
          <a:solidFill>
            <a:srgbClr val="FCECD5">
              <a:alpha val="50195"/>
            </a:srgbClr>
          </a:solidFill>
          <a:ln w="9525">
            <a:noFill/>
            <a:miter lim="800000"/>
            <a:headEnd/>
            <a:tailEnd/>
          </a:ln>
        </p:spPr>
        <p:txBody>
          <a:bodyPr>
            <a:spAutoFit/>
          </a:bodyPr>
          <a:lstStyle/>
          <a:p>
            <a:r>
              <a:rPr lang="en-US" sz="2400" b="1"/>
              <a:t>Dr. Juliet Waterkeyn,  </a:t>
            </a:r>
          </a:p>
          <a:p>
            <a:r>
              <a:rPr lang="en-US" sz="2400" b="1"/>
              <a:t>UNC Conference: </a:t>
            </a:r>
          </a:p>
          <a:p>
            <a:r>
              <a:rPr lang="en-US" sz="2400" b="1"/>
              <a:t>CHC  seminar. </a:t>
            </a:r>
          </a:p>
          <a:p>
            <a:r>
              <a:rPr lang="en-US" sz="2400" b="1"/>
              <a:t>Nov. 2012</a:t>
            </a:r>
          </a:p>
        </p:txBody>
      </p:sp>
      <p:pic>
        <p:nvPicPr>
          <p:cNvPr id="11269" name="Picture 4" descr="LOGO 10-08-12 png 3.png"/>
          <p:cNvPicPr>
            <a:picLocks noChangeAspect="1"/>
          </p:cNvPicPr>
          <p:nvPr/>
        </p:nvPicPr>
        <p:blipFill>
          <a:blip r:embed="rId4" cstate="print"/>
          <a:srcRect/>
          <a:stretch>
            <a:fillRect/>
          </a:stretch>
        </p:blipFill>
        <p:spPr bwMode="auto">
          <a:xfrm>
            <a:off x="0" y="4862513"/>
            <a:ext cx="1476375" cy="1995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19"/>
          <p:cNvSpPr>
            <a:spLocks noChangeShapeType="1"/>
          </p:cNvSpPr>
          <p:nvPr/>
        </p:nvSpPr>
        <p:spPr bwMode="auto">
          <a:xfrm flipV="1">
            <a:off x="7092950" y="3213100"/>
            <a:ext cx="647700" cy="0"/>
          </a:xfrm>
          <a:prstGeom prst="line">
            <a:avLst/>
          </a:prstGeom>
          <a:noFill/>
          <a:ln w="63500">
            <a:solidFill>
              <a:schemeClr val="tx2"/>
            </a:solidFill>
            <a:round/>
            <a:headEnd/>
            <a:tailEnd type="triangle" w="med" len="med"/>
          </a:ln>
        </p:spPr>
        <p:txBody>
          <a:bodyPr/>
          <a:lstStyle/>
          <a:p>
            <a:endParaRPr lang="en-US"/>
          </a:p>
        </p:txBody>
      </p:sp>
      <p:sp>
        <p:nvSpPr>
          <p:cNvPr id="20483" name="Line 19"/>
          <p:cNvSpPr>
            <a:spLocks noChangeShapeType="1"/>
          </p:cNvSpPr>
          <p:nvPr/>
        </p:nvSpPr>
        <p:spPr bwMode="auto">
          <a:xfrm flipV="1">
            <a:off x="5003800" y="3141663"/>
            <a:ext cx="576263" cy="0"/>
          </a:xfrm>
          <a:prstGeom prst="line">
            <a:avLst/>
          </a:prstGeom>
          <a:noFill/>
          <a:ln w="63500">
            <a:solidFill>
              <a:schemeClr val="tx2"/>
            </a:solidFill>
            <a:round/>
            <a:headEnd/>
            <a:tailEnd type="triangle" w="med" len="med"/>
          </a:ln>
        </p:spPr>
        <p:txBody>
          <a:bodyPr/>
          <a:lstStyle/>
          <a:p>
            <a:endParaRPr lang="en-US"/>
          </a:p>
        </p:txBody>
      </p:sp>
      <p:grpSp>
        <p:nvGrpSpPr>
          <p:cNvPr id="20484" name="Group 41"/>
          <p:cNvGrpSpPr>
            <a:grpSpLocks/>
          </p:cNvGrpSpPr>
          <p:nvPr/>
        </p:nvGrpSpPr>
        <p:grpSpPr bwMode="auto">
          <a:xfrm>
            <a:off x="1403350" y="1989138"/>
            <a:ext cx="2087563" cy="3529012"/>
            <a:chOff x="912" y="1296"/>
            <a:chExt cx="1315" cy="2223"/>
          </a:xfrm>
        </p:grpSpPr>
        <p:sp>
          <p:nvSpPr>
            <p:cNvPr id="20512" name="Line 13"/>
            <p:cNvSpPr>
              <a:spLocks noChangeShapeType="1"/>
            </p:cNvSpPr>
            <p:nvPr/>
          </p:nvSpPr>
          <p:spPr bwMode="auto">
            <a:xfrm flipV="1">
              <a:off x="1056" y="1296"/>
              <a:ext cx="1152" cy="528"/>
            </a:xfrm>
            <a:prstGeom prst="line">
              <a:avLst/>
            </a:prstGeom>
            <a:noFill/>
            <a:ln w="25400">
              <a:solidFill>
                <a:schemeClr val="tx2"/>
              </a:solidFill>
              <a:round/>
              <a:headEnd/>
              <a:tailEnd type="triangle" w="med" len="med"/>
            </a:ln>
          </p:spPr>
          <p:txBody>
            <a:bodyPr/>
            <a:lstStyle/>
            <a:p>
              <a:endParaRPr lang="en-US"/>
            </a:p>
          </p:txBody>
        </p:sp>
        <p:sp>
          <p:nvSpPr>
            <p:cNvPr id="20513" name="Line 14"/>
            <p:cNvSpPr>
              <a:spLocks noChangeShapeType="1"/>
            </p:cNvSpPr>
            <p:nvPr/>
          </p:nvSpPr>
          <p:spPr bwMode="auto">
            <a:xfrm>
              <a:off x="1104" y="2304"/>
              <a:ext cx="1056" cy="432"/>
            </a:xfrm>
            <a:prstGeom prst="line">
              <a:avLst/>
            </a:prstGeom>
            <a:noFill/>
            <a:ln w="28575">
              <a:solidFill>
                <a:schemeClr val="tx2"/>
              </a:solidFill>
              <a:round/>
              <a:headEnd/>
              <a:tailEnd type="triangle" w="med" len="med"/>
            </a:ln>
          </p:spPr>
          <p:txBody>
            <a:bodyPr/>
            <a:lstStyle/>
            <a:p>
              <a:endParaRPr lang="en-US"/>
            </a:p>
          </p:txBody>
        </p:sp>
        <p:sp>
          <p:nvSpPr>
            <p:cNvPr id="20514" name="Line 15"/>
            <p:cNvSpPr>
              <a:spLocks noChangeShapeType="1"/>
            </p:cNvSpPr>
            <p:nvPr/>
          </p:nvSpPr>
          <p:spPr bwMode="auto">
            <a:xfrm>
              <a:off x="912" y="2400"/>
              <a:ext cx="1315" cy="1119"/>
            </a:xfrm>
            <a:prstGeom prst="line">
              <a:avLst/>
            </a:prstGeom>
            <a:noFill/>
            <a:ln w="28575">
              <a:solidFill>
                <a:schemeClr val="tx2"/>
              </a:solidFill>
              <a:round/>
              <a:headEnd/>
              <a:tailEnd type="triangle" w="med" len="med"/>
            </a:ln>
          </p:spPr>
          <p:txBody>
            <a:bodyPr/>
            <a:lstStyle/>
            <a:p>
              <a:endParaRPr lang="en-US"/>
            </a:p>
          </p:txBody>
        </p:sp>
      </p:grpSp>
      <p:grpSp>
        <p:nvGrpSpPr>
          <p:cNvPr id="20485" name="Group 62"/>
          <p:cNvGrpSpPr>
            <a:grpSpLocks/>
          </p:cNvGrpSpPr>
          <p:nvPr/>
        </p:nvGrpSpPr>
        <p:grpSpPr bwMode="auto">
          <a:xfrm>
            <a:off x="5003800" y="1916113"/>
            <a:ext cx="3095625" cy="3505200"/>
            <a:chOff x="3024" y="1344"/>
            <a:chExt cx="1950" cy="2208"/>
          </a:xfrm>
        </p:grpSpPr>
        <p:sp>
          <p:nvSpPr>
            <p:cNvPr id="20509" name="Line 16"/>
            <p:cNvSpPr>
              <a:spLocks noChangeShapeType="1"/>
            </p:cNvSpPr>
            <p:nvPr/>
          </p:nvSpPr>
          <p:spPr bwMode="auto">
            <a:xfrm flipV="1">
              <a:off x="3120" y="2478"/>
              <a:ext cx="1854" cy="1074"/>
            </a:xfrm>
            <a:prstGeom prst="line">
              <a:avLst/>
            </a:prstGeom>
            <a:noFill/>
            <a:ln w="28575">
              <a:solidFill>
                <a:schemeClr val="tx2"/>
              </a:solidFill>
              <a:round/>
              <a:headEnd/>
              <a:tailEnd type="triangle" w="med" len="med"/>
            </a:ln>
          </p:spPr>
          <p:txBody>
            <a:bodyPr/>
            <a:lstStyle/>
            <a:p>
              <a:endParaRPr lang="en-US"/>
            </a:p>
          </p:txBody>
        </p:sp>
        <p:sp>
          <p:nvSpPr>
            <p:cNvPr id="20510" name="Line 17"/>
            <p:cNvSpPr>
              <a:spLocks noChangeShapeType="1"/>
            </p:cNvSpPr>
            <p:nvPr/>
          </p:nvSpPr>
          <p:spPr bwMode="auto">
            <a:xfrm flipV="1">
              <a:off x="3069" y="2478"/>
              <a:ext cx="635" cy="351"/>
            </a:xfrm>
            <a:prstGeom prst="line">
              <a:avLst/>
            </a:prstGeom>
            <a:noFill/>
            <a:ln w="28575">
              <a:solidFill>
                <a:schemeClr val="tx2"/>
              </a:solidFill>
              <a:round/>
              <a:headEnd/>
              <a:tailEnd type="triangle" w="med" len="med"/>
            </a:ln>
          </p:spPr>
          <p:txBody>
            <a:bodyPr/>
            <a:lstStyle/>
            <a:p>
              <a:endParaRPr lang="en-US"/>
            </a:p>
          </p:txBody>
        </p:sp>
        <p:sp>
          <p:nvSpPr>
            <p:cNvPr id="20511" name="Line 18"/>
            <p:cNvSpPr>
              <a:spLocks noChangeShapeType="1"/>
            </p:cNvSpPr>
            <p:nvPr/>
          </p:nvSpPr>
          <p:spPr bwMode="auto">
            <a:xfrm>
              <a:off x="3024" y="1344"/>
              <a:ext cx="1814" cy="590"/>
            </a:xfrm>
            <a:prstGeom prst="line">
              <a:avLst/>
            </a:prstGeom>
            <a:noFill/>
            <a:ln w="28575">
              <a:solidFill>
                <a:schemeClr val="tx2"/>
              </a:solidFill>
              <a:round/>
              <a:headEnd/>
              <a:tailEnd type="triangle" w="med" len="med"/>
            </a:ln>
          </p:spPr>
          <p:txBody>
            <a:bodyPr/>
            <a:lstStyle/>
            <a:p>
              <a:endParaRPr lang="en-US"/>
            </a:p>
          </p:txBody>
        </p:sp>
      </p:grpSp>
      <p:grpSp>
        <p:nvGrpSpPr>
          <p:cNvPr id="4" name="Group 44"/>
          <p:cNvGrpSpPr>
            <a:grpSpLocks/>
          </p:cNvGrpSpPr>
          <p:nvPr/>
        </p:nvGrpSpPr>
        <p:grpSpPr bwMode="auto">
          <a:xfrm>
            <a:off x="467544" y="2564904"/>
            <a:ext cx="8567739" cy="1152525"/>
            <a:chOff x="288" y="1704"/>
            <a:chExt cx="5397" cy="726"/>
          </a:xfrm>
          <a:solidFill>
            <a:srgbClr val="00B050"/>
          </a:solidFill>
        </p:grpSpPr>
        <p:grpSp>
          <p:nvGrpSpPr>
            <p:cNvPr id="5" name="Group 12"/>
            <p:cNvGrpSpPr>
              <a:grpSpLocks/>
            </p:cNvGrpSpPr>
            <p:nvPr/>
          </p:nvGrpSpPr>
          <p:grpSpPr bwMode="auto">
            <a:xfrm>
              <a:off x="288" y="1704"/>
              <a:ext cx="4176" cy="720"/>
              <a:chOff x="624" y="1680"/>
              <a:chExt cx="4176" cy="720"/>
            </a:xfrm>
            <a:grpFill/>
          </p:grpSpPr>
          <p:sp>
            <p:nvSpPr>
              <p:cNvPr id="54278" name="Oval 6"/>
              <p:cNvSpPr>
                <a:spLocks noChangeArrowheads="1"/>
              </p:cNvSpPr>
              <p:nvPr/>
            </p:nvSpPr>
            <p:spPr bwMode="auto">
              <a:xfrm>
                <a:off x="3851" y="1776"/>
                <a:ext cx="949" cy="624"/>
              </a:xfrm>
              <a:prstGeom prst="ellipse">
                <a:avLst/>
              </a:prstGeom>
              <a:grpFill/>
              <a:ln w="9525">
                <a:solidFill>
                  <a:schemeClr val="tx1"/>
                </a:solidFill>
                <a:round/>
                <a:headEnd/>
                <a:tailEnd/>
              </a:ln>
              <a:effectLst/>
            </p:spPr>
            <p:txBody>
              <a:bodyPr wrap="none" anchor="ctr"/>
              <a:lstStyle/>
              <a:p>
                <a:pPr algn="ctr" eaLnBrk="0" fontAlgn="auto" hangingPunct="0">
                  <a:spcBef>
                    <a:spcPts val="0"/>
                  </a:spcBef>
                  <a:spcAft>
                    <a:spcPts val="0"/>
                  </a:spcAft>
                  <a:defRPr/>
                </a:pPr>
                <a:r>
                  <a:rPr lang="en-GB" sz="2800" b="1" dirty="0">
                    <a:solidFill>
                      <a:schemeClr val="bg2"/>
                    </a:solidFill>
                    <a:latin typeface="Arial" pitchFamily="34" charset="0"/>
                  </a:rPr>
                  <a:t>Food</a:t>
                </a:r>
              </a:p>
            </p:txBody>
          </p:sp>
          <p:sp>
            <p:nvSpPr>
              <p:cNvPr id="54279" name="Oval 7"/>
              <p:cNvSpPr>
                <a:spLocks noChangeArrowheads="1"/>
              </p:cNvSpPr>
              <p:nvPr/>
            </p:nvSpPr>
            <p:spPr bwMode="auto">
              <a:xfrm>
                <a:off x="624" y="1680"/>
                <a:ext cx="912" cy="716"/>
              </a:xfrm>
              <a:prstGeom prst="ellipse">
                <a:avLst/>
              </a:prstGeom>
              <a:grpFill/>
              <a:ln w="9525">
                <a:solidFill>
                  <a:schemeClr val="tx1"/>
                </a:solidFill>
                <a:round/>
                <a:headEnd/>
                <a:tailEnd/>
              </a:ln>
              <a:effectLst/>
            </p:spPr>
            <p:txBody>
              <a:bodyPr wrap="none" anchor="ctr"/>
              <a:lstStyle/>
              <a:p>
                <a:pPr algn="ctr" eaLnBrk="0" fontAlgn="auto" hangingPunct="0">
                  <a:spcBef>
                    <a:spcPts val="0"/>
                  </a:spcBef>
                  <a:spcAft>
                    <a:spcPts val="0"/>
                  </a:spcAft>
                  <a:defRPr/>
                </a:pPr>
                <a:r>
                  <a:rPr lang="en-GB" sz="2800" b="1" dirty="0">
                    <a:solidFill>
                      <a:schemeClr val="bg2"/>
                    </a:solidFill>
                    <a:latin typeface="Arial" pitchFamily="34" charset="0"/>
                  </a:rPr>
                  <a:t>Faeces</a:t>
                </a:r>
              </a:p>
            </p:txBody>
          </p:sp>
        </p:grpSp>
        <p:sp>
          <p:nvSpPr>
            <p:cNvPr id="54292" name="Oval 20"/>
            <p:cNvSpPr>
              <a:spLocks noChangeArrowheads="1"/>
            </p:cNvSpPr>
            <p:nvPr/>
          </p:nvSpPr>
          <p:spPr bwMode="auto">
            <a:xfrm>
              <a:off x="4869" y="1813"/>
              <a:ext cx="816" cy="617"/>
            </a:xfrm>
            <a:prstGeom prst="ellipse">
              <a:avLst/>
            </a:prstGeom>
            <a:grpFill/>
            <a:ln w="9525">
              <a:solidFill>
                <a:schemeClr val="tx1"/>
              </a:solidFill>
              <a:round/>
              <a:headEnd/>
              <a:tailEnd/>
            </a:ln>
            <a:effectLst/>
          </p:spPr>
          <p:txBody>
            <a:bodyPr wrap="none" anchor="ctr"/>
            <a:lstStyle/>
            <a:p>
              <a:pPr algn="ctr" eaLnBrk="0" fontAlgn="auto" hangingPunct="0">
                <a:spcBef>
                  <a:spcPts val="0"/>
                </a:spcBef>
                <a:spcAft>
                  <a:spcPts val="0"/>
                </a:spcAft>
                <a:defRPr/>
              </a:pPr>
              <a:r>
                <a:rPr lang="en-GB" sz="2800" b="1" dirty="0">
                  <a:solidFill>
                    <a:schemeClr val="bg2"/>
                  </a:solidFill>
                  <a:latin typeface="Arial" pitchFamily="34" charset="0"/>
                </a:rPr>
                <a:t>Mouth</a:t>
              </a:r>
            </a:p>
          </p:txBody>
        </p:sp>
      </p:grpSp>
      <p:sp>
        <p:nvSpPr>
          <p:cNvPr id="20487" name="Line 19"/>
          <p:cNvSpPr>
            <a:spLocks noChangeShapeType="1"/>
          </p:cNvSpPr>
          <p:nvPr/>
        </p:nvSpPr>
        <p:spPr bwMode="auto">
          <a:xfrm flipV="1">
            <a:off x="1908175" y="3141663"/>
            <a:ext cx="1584325" cy="0"/>
          </a:xfrm>
          <a:prstGeom prst="line">
            <a:avLst/>
          </a:prstGeom>
          <a:noFill/>
          <a:ln w="63500">
            <a:solidFill>
              <a:schemeClr val="tx2"/>
            </a:solidFill>
            <a:round/>
            <a:headEnd/>
            <a:tailEnd type="triangle" w="med" len="med"/>
          </a:ln>
        </p:spPr>
        <p:txBody>
          <a:bodyPr/>
          <a:lstStyle/>
          <a:p>
            <a:endParaRPr lang="en-US"/>
          </a:p>
        </p:txBody>
      </p:sp>
      <p:grpSp>
        <p:nvGrpSpPr>
          <p:cNvPr id="20488" name="Group 11"/>
          <p:cNvGrpSpPr>
            <a:grpSpLocks/>
          </p:cNvGrpSpPr>
          <p:nvPr/>
        </p:nvGrpSpPr>
        <p:grpSpPr bwMode="auto">
          <a:xfrm>
            <a:off x="3419475" y="1196975"/>
            <a:ext cx="1671638" cy="4659313"/>
            <a:chOff x="2467" y="912"/>
            <a:chExt cx="1053" cy="2935"/>
          </a:xfrm>
        </p:grpSpPr>
        <p:sp>
          <p:nvSpPr>
            <p:cNvPr id="20505" name="Oval 2"/>
            <p:cNvSpPr>
              <a:spLocks noChangeArrowheads="1"/>
            </p:cNvSpPr>
            <p:nvPr/>
          </p:nvSpPr>
          <p:spPr bwMode="auto">
            <a:xfrm>
              <a:off x="2472" y="912"/>
              <a:ext cx="990" cy="704"/>
            </a:xfrm>
            <a:prstGeom prst="ellipse">
              <a:avLst/>
            </a:prstGeom>
            <a:solidFill>
              <a:schemeClr val="accent1"/>
            </a:solidFill>
            <a:ln w="9525">
              <a:solidFill>
                <a:schemeClr val="tx1"/>
              </a:solidFill>
              <a:round/>
              <a:headEnd/>
              <a:tailEnd/>
            </a:ln>
          </p:spPr>
          <p:txBody>
            <a:bodyPr wrap="none" anchor="ctr"/>
            <a:lstStyle/>
            <a:p>
              <a:pPr algn="ctr" eaLnBrk="0" hangingPunct="0"/>
              <a:r>
                <a:rPr lang="en-GB" sz="2400" b="1">
                  <a:solidFill>
                    <a:schemeClr val="bg2"/>
                  </a:solidFill>
                </a:rPr>
                <a:t>Fluids</a:t>
              </a:r>
            </a:p>
          </p:txBody>
        </p:sp>
        <p:sp>
          <p:nvSpPr>
            <p:cNvPr id="20506" name="Oval 3"/>
            <p:cNvSpPr>
              <a:spLocks noChangeArrowheads="1"/>
            </p:cNvSpPr>
            <p:nvPr/>
          </p:nvSpPr>
          <p:spPr bwMode="auto">
            <a:xfrm>
              <a:off x="2472" y="1800"/>
              <a:ext cx="993" cy="609"/>
            </a:xfrm>
            <a:prstGeom prst="ellipse">
              <a:avLst/>
            </a:prstGeom>
            <a:solidFill>
              <a:srgbClr val="00B050"/>
            </a:solidFill>
            <a:ln w="9525">
              <a:solidFill>
                <a:schemeClr val="tx1"/>
              </a:solidFill>
              <a:round/>
              <a:headEnd/>
              <a:tailEnd/>
            </a:ln>
          </p:spPr>
          <p:txBody>
            <a:bodyPr wrap="none" anchor="ctr"/>
            <a:lstStyle/>
            <a:p>
              <a:pPr algn="ctr" eaLnBrk="0" hangingPunct="0"/>
              <a:r>
                <a:rPr lang="en-GB" sz="2800" b="1">
                  <a:solidFill>
                    <a:schemeClr val="bg2"/>
                  </a:solidFill>
                </a:rPr>
                <a:t>Fields</a:t>
              </a:r>
            </a:p>
          </p:txBody>
        </p:sp>
        <p:sp>
          <p:nvSpPr>
            <p:cNvPr id="20507" name="Oval 4"/>
            <p:cNvSpPr>
              <a:spLocks noChangeArrowheads="1"/>
            </p:cNvSpPr>
            <p:nvPr/>
          </p:nvSpPr>
          <p:spPr bwMode="auto">
            <a:xfrm>
              <a:off x="2467" y="2545"/>
              <a:ext cx="1043" cy="590"/>
            </a:xfrm>
            <a:prstGeom prst="ellipse">
              <a:avLst/>
            </a:prstGeom>
            <a:solidFill>
              <a:srgbClr val="FF0000"/>
            </a:solidFill>
            <a:ln w="9525">
              <a:solidFill>
                <a:schemeClr val="tx1"/>
              </a:solidFill>
              <a:round/>
              <a:headEnd/>
              <a:tailEnd/>
            </a:ln>
          </p:spPr>
          <p:txBody>
            <a:bodyPr wrap="none" anchor="ctr"/>
            <a:lstStyle/>
            <a:p>
              <a:pPr algn="ctr" eaLnBrk="0" hangingPunct="0"/>
              <a:r>
                <a:rPr lang="en-GB" sz="2400" b="1">
                  <a:solidFill>
                    <a:schemeClr val="bg2"/>
                  </a:solidFill>
                </a:rPr>
                <a:t>Flies</a:t>
              </a:r>
            </a:p>
          </p:txBody>
        </p:sp>
        <p:sp>
          <p:nvSpPr>
            <p:cNvPr id="20508" name="Oval 5"/>
            <p:cNvSpPr>
              <a:spLocks noChangeArrowheads="1"/>
            </p:cNvSpPr>
            <p:nvPr/>
          </p:nvSpPr>
          <p:spPr bwMode="auto">
            <a:xfrm>
              <a:off x="2512" y="3271"/>
              <a:ext cx="1008" cy="576"/>
            </a:xfrm>
            <a:prstGeom prst="ellipse">
              <a:avLst/>
            </a:prstGeom>
            <a:solidFill>
              <a:srgbClr val="FFFF00"/>
            </a:solidFill>
            <a:ln w="9525">
              <a:solidFill>
                <a:schemeClr val="tx1"/>
              </a:solidFill>
              <a:round/>
              <a:headEnd/>
              <a:tailEnd/>
            </a:ln>
          </p:spPr>
          <p:txBody>
            <a:bodyPr wrap="none" anchor="ctr"/>
            <a:lstStyle/>
            <a:p>
              <a:pPr algn="ctr" eaLnBrk="0" hangingPunct="0"/>
              <a:r>
                <a:rPr lang="en-GB" sz="2400" b="1"/>
                <a:t>Fingers</a:t>
              </a:r>
            </a:p>
          </p:txBody>
        </p:sp>
      </p:grpSp>
      <p:sp>
        <p:nvSpPr>
          <p:cNvPr id="20489" name="Text Box 33"/>
          <p:cNvSpPr txBox="1">
            <a:spLocks noChangeArrowheads="1"/>
          </p:cNvSpPr>
          <p:nvPr/>
        </p:nvSpPr>
        <p:spPr bwMode="auto">
          <a:xfrm>
            <a:off x="1860550" y="123825"/>
            <a:ext cx="7391400" cy="641350"/>
          </a:xfrm>
          <a:prstGeom prst="rect">
            <a:avLst/>
          </a:prstGeom>
          <a:noFill/>
          <a:ln w="9525">
            <a:noFill/>
            <a:miter lim="800000"/>
            <a:headEnd/>
            <a:tailEnd/>
          </a:ln>
        </p:spPr>
        <p:txBody>
          <a:bodyPr>
            <a:spAutoFit/>
          </a:bodyPr>
          <a:lstStyle/>
          <a:p>
            <a:pPr>
              <a:spcBef>
                <a:spcPct val="50000"/>
              </a:spcBef>
            </a:pPr>
            <a:r>
              <a:rPr lang="en-GB" sz="3600" b="1"/>
              <a:t>Faecal-Oral Transmission Route</a:t>
            </a:r>
          </a:p>
        </p:txBody>
      </p:sp>
      <p:grpSp>
        <p:nvGrpSpPr>
          <p:cNvPr id="7" name="Group 61"/>
          <p:cNvGrpSpPr>
            <a:grpSpLocks/>
          </p:cNvGrpSpPr>
          <p:nvPr/>
        </p:nvGrpSpPr>
        <p:grpSpPr bwMode="auto">
          <a:xfrm>
            <a:off x="-2124075" y="6929438"/>
            <a:ext cx="3467100" cy="609600"/>
            <a:chOff x="1440" y="2880"/>
            <a:chExt cx="2160" cy="384"/>
          </a:xfrm>
        </p:grpSpPr>
        <p:grpSp>
          <p:nvGrpSpPr>
            <p:cNvPr id="20499" name="Group 55"/>
            <p:cNvGrpSpPr>
              <a:grpSpLocks/>
            </p:cNvGrpSpPr>
            <p:nvPr/>
          </p:nvGrpSpPr>
          <p:grpSpPr bwMode="auto">
            <a:xfrm>
              <a:off x="1440" y="2880"/>
              <a:ext cx="336" cy="336"/>
              <a:chOff x="1680" y="1296"/>
              <a:chExt cx="336" cy="336"/>
            </a:xfrm>
          </p:grpSpPr>
          <p:sp>
            <p:nvSpPr>
              <p:cNvPr id="20503" name="Line 56"/>
              <p:cNvSpPr>
                <a:spLocks noChangeShapeType="1"/>
              </p:cNvSpPr>
              <p:nvPr/>
            </p:nvSpPr>
            <p:spPr bwMode="auto">
              <a:xfrm flipV="1">
                <a:off x="1872" y="1296"/>
                <a:ext cx="0" cy="336"/>
              </a:xfrm>
              <a:prstGeom prst="line">
                <a:avLst/>
              </a:prstGeom>
              <a:noFill/>
              <a:ln w="63500">
                <a:noFill/>
                <a:round/>
                <a:headEnd/>
                <a:tailEnd/>
              </a:ln>
            </p:spPr>
            <p:txBody>
              <a:bodyPr/>
              <a:lstStyle/>
              <a:p>
                <a:endParaRPr lang="en-US"/>
              </a:p>
            </p:txBody>
          </p:sp>
          <p:sp>
            <p:nvSpPr>
              <p:cNvPr id="20504" name="Line 57"/>
              <p:cNvSpPr>
                <a:spLocks noChangeShapeType="1"/>
              </p:cNvSpPr>
              <p:nvPr/>
            </p:nvSpPr>
            <p:spPr bwMode="auto">
              <a:xfrm>
                <a:off x="1680" y="1392"/>
                <a:ext cx="336" cy="144"/>
              </a:xfrm>
              <a:prstGeom prst="line">
                <a:avLst/>
              </a:prstGeom>
              <a:noFill/>
              <a:ln w="63500">
                <a:noFill/>
                <a:round/>
                <a:headEnd/>
                <a:tailEnd/>
              </a:ln>
            </p:spPr>
            <p:txBody>
              <a:bodyPr/>
              <a:lstStyle/>
              <a:p>
                <a:endParaRPr lang="en-US"/>
              </a:p>
            </p:txBody>
          </p:sp>
        </p:grpSp>
        <p:grpSp>
          <p:nvGrpSpPr>
            <p:cNvPr id="20500" name="Group 58"/>
            <p:cNvGrpSpPr>
              <a:grpSpLocks/>
            </p:cNvGrpSpPr>
            <p:nvPr/>
          </p:nvGrpSpPr>
          <p:grpSpPr bwMode="auto">
            <a:xfrm>
              <a:off x="3264" y="2928"/>
              <a:ext cx="336" cy="336"/>
              <a:chOff x="1680" y="1296"/>
              <a:chExt cx="336" cy="336"/>
            </a:xfrm>
          </p:grpSpPr>
          <p:sp>
            <p:nvSpPr>
              <p:cNvPr id="20501" name="Line 59"/>
              <p:cNvSpPr>
                <a:spLocks noChangeShapeType="1"/>
              </p:cNvSpPr>
              <p:nvPr/>
            </p:nvSpPr>
            <p:spPr bwMode="auto">
              <a:xfrm flipV="1">
                <a:off x="1872" y="1296"/>
                <a:ext cx="0" cy="336"/>
              </a:xfrm>
              <a:prstGeom prst="line">
                <a:avLst/>
              </a:prstGeom>
              <a:noFill/>
              <a:ln w="63500">
                <a:noFill/>
                <a:round/>
                <a:headEnd/>
                <a:tailEnd/>
              </a:ln>
            </p:spPr>
            <p:txBody>
              <a:bodyPr/>
              <a:lstStyle/>
              <a:p>
                <a:endParaRPr lang="en-US"/>
              </a:p>
            </p:txBody>
          </p:sp>
          <p:sp>
            <p:nvSpPr>
              <p:cNvPr id="20502" name="Line 60"/>
              <p:cNvSpPr>
                <a:spLocks noChangeShapeType="1"/>
              </p:cNvSpPr>
              <p:nvPr/>
            </p:nvSpPr>
            <p:spPr bwMode="auto">
              <a:xfrm>
                <a:off x="1680" y="1392"/>
                <a:ext cx="336" cy="144"/>
              </a:xfrm>
              <a:prstGeom prst="line">
                <a:avLst/>
              </a:prstGeom>
              <a:noFill/>
              <a:ln w="63500">
                <a:noFill/>
                <a:round/>
                <a:headEnd/>
                <a:tailEnd/>
              </a:ln>
            </p:spPr>
            <p:txBody>
              <a:bodyPr/>
              <a:lstStyle/>
              <a:p>
                <a:endParaRPr lang="en-US"/>
              </a:p>
            </p:txBody>
          </p:sp>
        </p:grpSp>
      </p:grpSp>
      <p:sp>
        <p:nvSpPr>
          <p:cNvPr id="20491" name="Text Box 70"/>
          <p:cNvSpPr txBox="1">
            <a:spLocks noChangeArrowheads="1"/>
          </p:cNvSpPr>
          <p:nvPr/>
        </p:nvSpPr>
        <p:spPr bwMode="auto">
          <a:xfrm>
            <a:off x="6300788" y="6027738"/>
            <a:ext cx="2843212" cy="830262"/>
          </a:xfrm>
          <a:prstGeom prst="rect">
            <a:avLst/>
          </a:prstGeom>
          <a:noFill/>
          <a:ln w="9525">
            <a:noFill/>
            <a:miter lim="800000"/>
            <a:headEnd/>
            <a:tailEnd/>
          </a:ln>
        </p:spPr>
        <p:txBody>
          <a:bodyPr>
            <a:spAutoFit/>
          </a:bodyPr>
          <a:lstStyle/>
          <a:p>
            <a:r>
              <a:rPr lang="en-GB" sz="1600"/>
              <a:t>Source: The F Diagramme: PHAST Step-by-step Guide 1998</a:t>
            </a:r>
          </a:p>
        </p:txBody>
      </p:sp>
      <p:sp>
        <p:nvSpPr>
          <p:cNvPr id="55" name="TextBox 54"/>
          <p:cNvSpPr txBox="1">
            <a:spLocks noChangeArrowheads="1"/>
          </p:cNvSpPr>
          <p:nvPr/>
        </p:nvSpPr>
        <p:spPr bwMode="auto">
          <a:xfrm>
            <a:off x="2916238" y="3716338"/>
            <a:ext cx="3240087" cy="1077912"/>
          </a:xfrm>
          <a:prstGeom prst="rect">
            <a:avLst/>
          </a:prstGeom>
          <a:solidFill>
            <a:srgbClr val="FF0000"/>
          </a:solidFill>
          <a:ln w="9525">
            <a:noFill/>
            <a:miter lim="800000"/>
            <a:headEnd/>
            <a:tailEnd/>
          </a:ln>
        </p:spPr>
        <p:txBody>
          <a:bodyPr>
            <a:spAutoFit/>
          </a:bodyPr>
          <a:lstStyle/>
          <a:p>
            <a:r>
              <a:rPr lang="en-US" sz="3200" b="1">
                <a:latin typeface="Franklin Gothic Book" pitchFamily="34" charset="0"/>
              </a:rPr>
              <a:t>Community Led Total sanitation</a:t>
            </a:r>
          </a:p>
        </p:txBody>
      </p:sp>
      <p:sp>
        <p:nvSpPr>
          <p:cNvPr id="56" name="TextBox 55"/>
          <p:cNvSpPr txBox="1">
            <a:spLocks noChangeArrowheads="1"/>
          </p:cNvSpPr>
          <p:nvPr/>
        </p:nvSpPr>
        <p:spPr bwMode="auto">
          <a:xfrm>
            <a:off x="2916238" y="4797425"/>
            <a:ext cx="3240087" cy="1508125"/>
          </a:xfrm>
          <a:prstGeom prst="rect">
            <a:avLst/>
          </a:prstGeom>
          <a:solidFill>
            <a:srgbClr val="FFFF00"/>
          </a:solidFill>
          <a:ln w="9525">
            <a:noFill/>
            <a:miter lim="800000"/>
            <a:headEnd/>
            <a:tailEnd/>
          </a:ln>
        </p:spPr>
        <p:txBody>
          <a:bodyPr>
            <a:spAutoFit/>
          </a:bodyPr>
          <a:lstStyle/>
          <a:p>
            <a:r>
              <a:rPr lang="en-US" sz="3200" b="1">
                <a:latin typeface="Franklin Gothic Book" pitchFamily="34" charset="0"/>
              </a:rPr>
              <a:t>Social </a:t>
            </a:r>
          </a:p>
          <a:p>
            <a:r>
              <a:rPr lang="en-US" sz="3200" b="1">
                <a:latin typeface="Franklin Gothic Book" pitchFamily="34" charset="0"/>
              </a:rPr>
              <a:t>Marketing</a:t>
            </a:r>
          </a:p>
          <a:p>
            <a:endParaRPr lang="en-US" sz="2800" b="1">
              <a:latin typeface="Franklin Gothic Book" pitchFamily="34" charset="0"/>
            </a:endParaRPr>
          </a:p>
        </p:txBody>
      </p:sp>
      <p:sp>
        <p:nvSpPr>
          <p:cNvPr id="60" name="Rectangle 59"/>
          <p:cNvSpPr/>
          <p:nvPr/>
        </p:nvSpPr>
        <p:spPr>
          <a:xfrm>
            <a:off x="2700338" y="765175"/>
            <a:ext cx="3527425" cy="583247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 name="TextBox 58"/>
          <p:cNvSpPr txBox="1">
            <a:spLocks noChangeArrowheads="1"/>
          </p:cNvSpPr>
          <p:nvPr/>
        </p:nvSpPr>
        <p:spPr bwMode="auto">
          <a:xfrm>
            <a:off x="0" y="2349500"/>
            <a:ext cx="9144000" cy="1754188"/>
          </a:xfrm>
          <a:prstGeom prst="rect">
            <a:avLst/>
          </a:prstGeom>
          <a:solidFill>
            <a:srgbClr val="00B050"/>
          </a:solidFill>
          <a:ln w="9525">
            <a:noFill/>
            <a:miter lim="800000"/>
            <a:headEnd/>
            <a:tailEnd/>
          </a:ln>
        </p:spPr>
        <p:txBody>
          <a:bodyPr>
            <a:spAutoFit/>
          </a:bodyPr>
          <a:lstStyle/>
          <a:p>
            <a:pPr algn="ctr"/>
            <a:endParaRPr lang="en-US" sz="3600" b="1">
              <a:latin typeface="Franklin Gothic Book" pitchFamily="34" charset="0"/>
            </a:endParaRPr>
          </a:p>
          <a:p>
            <a:pPr algn="ctr"/>
            <a:r>
              <a:rPr lang="en-US" sz="3600" b="1">
                <a:latin typeface="Franklin Gothic Book" pitchFamily="34" charset="0"/>
              </a:rPr>
              <a:t>Community Health Club Approach</a:t>
            </a:r>
          </a:p>
          <a:p>
            <a:pPr algn="ctr"/>
            <a:endParaRPr lang="en-US" sz="3600" b="1">
              <a:latin typeface="Franklin Gothic Book" pitchFamily="34" charset="0"/>
            </a:endParaRPr>
          </a:p>
        </p:txBody>
      </p:sp>
      <p:sp>
        <p:nvSpPr>
          <p:cNvPr id="64" name="TextBox 63"/>
          <p:cNvSpPr txBox="1">
            <a:spLocks noChangeArrowheads="1"/>
          </p:cNvSpPr>
          <p:nvPr/>
        </p:nvSpPr>
        <p:spPr bwMode="auto">
          <a:xfrm>
            <a:off x="2843213" y="790575"/>
            <a:ext cx="3529012" cy="1570038"/>
          </a:xfrm>
          <a:prstGeom prst="rect">
            <a:avLst/>
          </a:prstGeom>
          <a:noFill/>
          <a:ln w="9525">
            <a:noFill/>
            <a:miter lim="800000"/>
            <a:headEnd/>
            <a:tailEnd/>
          </a:ln>
        </p:spPr>
        <p:txBody>
          <a:bodyPr>
            <a:spAutoFit/>
          </a:bodyPr>
          <a:lstStyle/>
          <a:p>
            <a:r>
              <a:rPr lang="en-US" sz="2400" b="1">
                <a:cs typeface="Arial" charset="0"/>
              </a:rPr>
              <a:t>Most cost effective as it targets all </a:t>
            </a:r>
          </a:p>
          <a:p>
            <a:r>
              <a:rPr lang="en-US" sz="2400" b="1">
                <a:cs typeface="Arial" charset="0"/>
              </a:rPr>
              <a:t>routes of diarrhoea transmission as well</a:t>
            </a:r>
          </a:p>
        </p:txBody>
      </p:sp>
      <p:sp>
        <p:nvSpPr>
          <p:cNvPr id="65" name="TextBox 64"/>
          <p:cNvSpPr txBox="1">
            <a:spLocks noChangeArrowheads="1"/>
          </p:cNvSpPr>
          <p:nvPr/>
        </p:nvSpPr>
        <p:spPr bwMode="auto">
          <a:xfrm>
            <a:off x="2843213" y="4508500"/>
            <a:ext cx="3527425" cy="1939925"/>
          </a:xfrm>
          <a:prstGeom prst="rect">
            <a:avLst/>
          </a:prstGeom>
          <a:noFill/>
          <a:ln w="9525">
            <a:noFill/>
            <a:miter lim="800000"/>
            <a:headEnd/>
            <a:tailEnd/>
          </a:ln>
        </p:spPr>
        <p:txBody>
          <a:bodyPr>
            <a:spAutoFit/>
          </a:bodyPr>
          <a:lstStyle/>
          <a:p>
            <a:r>
              <a:rPr lang="en-US" sz="2400" b="1">
                <a:cs typeface="Arial" charset="0"/>
              </a:rPr>
              <a:t>as  all preventable diseases: malaria, bilharzia, worms, skin disease, ARI, trachoma, HIV/AIDS</a:t>
            </a:r>
          </a:p>
        </p:txBody>
      </p:sp>
      <p:sp>
        <p:nvSpPr>
          <p:cNvPr id="20498" name="TextBox 37"/>
          <p:cNvSpPr txBox="1">
            <a:spLocks noChangeArrowheads="1"/>
          </p:cNvSpPr>
          <p:nvPr/>
        </p:nvSpPr>
        <p:spPr bwMode="auto">
          <a:xfrm rot="2517039">
            <a:off x="-98425" y="5957888"/>
            <a:ext cx="1728788" cy="369887"/>
          </a:xfrm>
          <a:prstGeom prst="rect">
            <a:avLst/>
          </a:prstGeom>
          <a:solidFill>
            <a:srgbClr val="FF0000"/>
          </a:solidFill>
          <a:ln w="9525">
            <a:noFill/>
            <a:miter lim="800000"/>
            <a:headEnd/>
            <a:tailEnd/>
          </a:ln>
        </p:spPr>
        <p:txBody>
          <a:bodyPr>
            <a:spAutoFit/>
          </a:bodyPr>
          <a:lstStyle/>
          <a:p>
            <a:r>
              <a:rPr lang="en-US" b="1">
                <a:solidFill>
                  <a:schemeClr val="bg1"/>
                </a:solidFill>
              </a:rPr>
              <a:t>2. SCOPE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60" grpId="0" animBg="1"/>
      <p:bldP spid="59" grpId="0" animBg="1"/>
      <p:bldP spid="64" grpId="0"/>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1043608" y="1385392"/>
          <a:ext cx="7488832" cy="506794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0" y="333375"/>
            <a:ext cx="9217025" cy="830263"/>
          </a:xfrm>
          <a:prstGeom prst="rect">
            <a:avLst/>
          </a:prstGeom>
          <a:noFill/>
        </p:spPr>
        <p:txBody>
          <a:bodyPr>
            <a:spAutoFit/>
          </a:bodyPr>
          <a:lstStyle/>
          <a:p>
            <a:pPr indent="182563" fontAlgn="auto">
              <a:spcBef>
                <a:spcPts val="0"/>
              </a:spcBef>
              <a:spcAft>
                <a:spcPts val="0"/>
              </a:spcAft>
              <a:defRPr/>
            </a:pPr>
            <a:r>
              <a:rPr lang="en-US" sz="2400" b="1" dirty="0">
                <a:latin typeface="Arial" pitchFamily="34" charset="0"/>
                <a:cs typeface="Arial" pitchFamily="34" charset="0"/>
              </a:rPr>
              <a:t>Observed Indicators of Sanitation and Hygiene  between </a:t>
            </a:r>
          </a:p>
          <a:p>
            <a:pPr fontAlgn="auto">
              <a:spcBef>
                <a:spcPts val="0"/>
              </a:spcBef>
              <a:spcAft>
                <a:spcPts val="0"/>
              </a:spcAft>
              <a:defRPr/>
            </a:pPr>
            <a:r>
              <a:rPr lang="en-US" sz="2400" b="1" dirty="0">
                <a:latin typeface="Arial" pitchFamily="34" charset="0"/>
                <a:cs typeface="Arial" pitchFamily="34" charset="0"/>
              </a:rPr>
              <a:t>  CLTS and CHC villages in Zimbabwe</a:t>
            </a:r>
          </a:p>
        </p:txBody>
      </p:sp>
      <p:sp>
        <p:nvSpPr>
          <p:cNvPr id="21508" name="Rectangle 3"/>
          <p:cNvSpPr>
            <a:spLocks noChangeArrowheads="1"/>
          </p:cNvSpPr>
          <p:nvPr/>
        </p:nvSpPr>
        <p:spPr bwMode="auto">
          <a:xfrm>
            <a:off x="2484438" y="6489700"/>
            <a:ext cx="2757487" cy="368300"/>
          </a:xfrm>
          <a:prstGeom prst="rect">
            <a:avLst/>
          </a:prstGeom>
          <a:noFill/>
          <a:ln w="9525">
            <a:noFill/>
            <a:miter lim="800000"/>
            <a:headEnd/>
            <a:tailEnd/>
          </a:ln>
        </p:spPr>
        <p:txBody>
          <a:bodyPr wrap="none">
            <a:spAutoFit/>
          </a:bodyPr>
          <a:lstStyle/>
          <a:p>
            <a:r>
              <a:rPr lang="en-US" b="1">
                <a:cs typeface="Arial" charset="0"/>
              </a:rPr>
              <a:t>2011.Whaley &amp; Webster</a:t>
            </a:r>
            <a:endParaRPr lang="en-US">
              <a:latin typeface="Franklin Gothic Book"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1"/>
          <p:cNvSpPr txBox="1">
            <a:spLocks noChangeArrowheads="1"/>
          </p:cNvSpPr>
          <p:nvPr/>
        </p:nvSpPr>
        <p:spPr bwMode="auto">
          <a:xfrm>
            <a:off x="428625" y="1285875"/>
            <a:ext cx="8715375" cy="400050"/>
          </a:xfrm>
          <a:prstGeom prst="rect">
            <a:avLst/>
          </a:prstGeom>
          <a:noFill/>
          <a:ln w="9525">
            <a:noFill/>
            <a:miter lim="800000"/>
            <a:headEnd/>
            <a:tailEnd/>
          </a:ln>
        </p:spPr>
        <p:txBody>
          <a:bodyPr>
            <a:spAutoFit/>
          </a:bodyPr>
          <a:lstStyle/>
          <a:p>
            <a:r>
              <a:rPr lang="en-GB" b="1">
                <a:cs typeface="Arial" charset="0"/>
              </a:rPr>
              <a:t>Type 	               Focus          Disease       # Messages    % Change</a:t>
            </a:r>
            <a:r>
              <a:rPr lang="en-GB">
                <a:cs typeface="Arial" charset="0"/>
              </a:rPr>
              <a:t>  	 </a:t>
            </a:r>
            <a:r>
              <a:rPr lang="en-GB" b="1">
                <a:cs typeface="Arial" charset="0"/>
              </a:rPr>
              <a:t>Country</a:t>
            </a:r>
            <a:r>
              <a:rPr lang="en-GB" sz="2000" b="1">
                <a:latin typeface="Franklin Gothic Book" pitchFamily="34" charset="0"/>
              </a:rPr>
              <a:t>  </a:t>
            </a:r>
            <a:endParaRPr lang="en-US" sz="2000" b="1">
              <a:latin typeface="Franklin Gothic Book" pitchFamily="34" charset="0"/>
            </a:endParaRPr>
          </a:p>
        </p:txBody>
      </p:sp>
      <p:sp>
        <p:nvSpPr>
          <p:cNvPr id="22531" name="Rectangle 2"/>
          <p:cNvSpPr>
            <a:spLocks noChangeArrowheads="1"/>
          </p:cNvSpPr>
          <p:nvPr/>
        </p:nvSpPr>
        <p:spPr bwMode="auto">
          <a:xfrm>
            <a:off x="1143000" y="500063"/>
            <a:ext cx="7013575" cy="523875"/>
          </a:xfrm>
          <a:prstGeom prst="rect">
            <a:avLst/>
          </a:prstGeom>
          <a:noFill/>
          <a:ln w="9525">
            <a:noFill/>
            <a:miter lim="800000"/>
            <a:headEnd/>
            <a:tailEnd/>
          </a:ln>
        </p:spPr>
        <p:txBody>
          <a:bodyPr wrap="none">
            <a:spAutoFit/>
          </a:bodyPr>
          <a:lstStyle/>
          <a:p>
            <a:r>
              <a:rPr lang="en-GB" sz="2800" b="1">
                <a:cs typeface="Arial" charset="0"/>
              </a:rPr>
              <a:t>Comparing Health Promotion Strategies</a:t>
            </a:r>
            <a:endParaRPr lang="en-US" sz="2800" b="1">
              <a:cs typeface="Arial" charset="0"/>
            </a:endParaRPr>
          </a:p>
        </p:txBody>
      </p:sp>
      <p:sp>
        <p:nvSpPr>
          <p:cNvPr id="4" name="TextBox 3"/>
          <p:cNvSpPr txBox="1">
            <a:spLocks noChangeArrowheads="1"/>
          </p:cNvSpPr>
          <p:nvPr/>
        </p:nvSpPr>
        <p:spPr bwMode="auto">
          <a:xfrm>
            <a:off x="323850" y="1916113"/>
            <a:ext cx="8820150" cy="369887"/>
          </a:xfrm>
          <a:prstGeom prst="rect">
            <a:avLst/>
          </a:prstGeom>
          <a:noFill/>
          <a:ln w="9525">
            <a:noFill/>
            <a:miter lim="800000"/>
            <a:headEnd/>
            <a:tailEnd/>
          </a:ln>
        </p:spPr>
        <p:txBody>
          <a:bodyPr>
            <a:spAutoFit/>
          </a:bodyPr>
          <a:lstStyle/>
          <a:p>
            <a:r>
              <a:rPr lang="en-GB" b="1">
                <a:cs typeface="Arial" charset="0"/>
              </a:rPr>
              <a:t>1.PHAST	</a:t>
            </a:r>
            <a:r>
              <a:rPr lang="en-GB">
                <a:cs typeface="Arial" charset="0"/>
              </a:rPr>
              <a:t>   Narrow       Diarrhoea             17	        5.6 %         Uganda</a:t>
            </a:r>
            <a:endParaRPr lang="en-US">
              <a:cs typeface="Arial" charset="0"/>
            </a:endParaRPr>
          </a:p>
        </p:txBody>
      </p:sp>
      <p:sp>
        <p:nvSpPr>
          <p:cNvPr id="5" name="TextBox 4"/>
          <p:cNvSpPr txBox="1">
            <a:spLocks noChangeArrowheads="1"/>
          </p:cNvSpPr>
          <p:nvPr/>
        </p:nvSpPr>
        <p:spPr bwMode="auto">
          <a:xfrm>
            <a:off x="250825" y="2565400"/>
            <a:ext cx="8786813" cy="368300"/>
          </a:xfrm>
          <a:prstGeom prst="rect">
            <a:avLst/>
          </a:prstGeom>
          <a:noFill/>
          <a:ln w="9525">
            <a:noFill/>
            <a:miter lim="800000"/>
            <a:headEnd/>
            <a:tailEnd/>
          </a:ln>
        </p:spPr>
        <p:txBody>
          <a:bodyPr>
            <a:spAutoFit/>
          </a:bodyPr>
          <a:lstStyle/>
          <a:p>
            <a:r>
              <a:rPr lang="en-GB" b="1">
                <a:cs typeface="Arial" charset="0"/>
              </a:rPr>
              <a:t>2. Social Marketing   </a:t>
            </a:r>
            <a:r>
              <a:rPr lang="en-GB">
                <a:cs typeface="Arial" charset="0"/>
              </a:rPr>
              <a:t>Narrow  </a:t>
            </a:r>
            <a:r>
              <a:rPr lang="en-GB" b="1">
                <a:cs typeface="Arial" charset="0"/>
              </a:rPr>
              <a:t>   </a:t>
            </a:r>
            <a:r>
              <a:rPr lang="en-GB">
                <a:cs typeface="Arial" charset="0"/>
              </a:rPr>
              <a:t>Diarrhoea	          4	         13 %       Burkina Faso</a:t>
            </a:r>
            <a:endParaRPr lang="en-US">
              <a:cs typeface="Arial" charset="0"/>
            </a:endParaRPr>
          </a:p>
        </p:txBody>
      </p:sp>
      <p:sp>
        <p:nvSpPr>
          <p:cNvPr id="6" name="TextBox 5"/>
          <p:cNvSpPr txBox="1">
            <a:spLocks noChangeArrowheads="1"/>
          </p:cNvSpPr>
          <p:nvPr/>
        </p:nvSpPr>
        <p:spPr bwMode="auto">
          <a:xfrm>
            <a:off x="250825" y="3286125"/>
            <a:ext cx="9144000" cy="369888"/>
          </a:xfrm>
          <a:prstGeom prst="rect">
            <a:avLst/>
          </a:prstGeom>
          <a:noFill/>
          <a:ln w="9525">
            <a:noFill/>
            <a:miter lim="800000"/>
            <a:headEnd/>
            <a:tailEnd/>
          </a:ln>
        </p:spPr>
        <p:txBody>
          <a:bodyPr>
            <a:spAutoFit/>
          </a:bodyPr>
          <a:lstStyle/>
          <a:p>
            <a:r>
              <a:rPr lang="en-GB" b="1">
                <a:cs typeface="Arial" charset="0"/>
              </a:rPr>
              <a:t>3. CLTS</a:t>
            </a:r>
            <a:r>
              <a:rPr lang="en-GB">
                <a:cs typeface="Arial" charset="0"/>
              </a:rPr>
              <a:t>	               Narrow          Diarrhoea                1         33%  triggered   Nigeria</a:t>
            </a:r>
            <a:endParaRPr lang="en-US">
              <a:cs typeface="Arial" charset="0"/>
            </a:endParaRPr>
          </a:p>
        </p:txBody>
      </p:sp>
      <p:sp>
        <p:nvSpPr>
          <p:cNvPr id="7" name="TextBox 6"/>
          <p:cNvSpPr txBox="1">
            <a:spLocks noChangeArrowheads="1"/>
          </p:cNvSpPr>
          <p:nvPr/>
        </p:nvSpPr>
        <p:spPr bwMode="auto">
          <a:xfrm>
            <a:off x="285750" y="3929063"/>
            <a:ext cx="9715500" cy="646112"/>
          </a:xfrm>
          <a:prstGeom prst="rect">
            <a:avLst/>
          </a:prstGeom>
          <a:noFill/>
          <a:ln w="9525">
            <a:noFill/>
            <a:miter lim="800000"/>
            <a:headEnd/>
            <a:tailEnd/>
          </a:ln>
        </p:spPr>
        <p:txBody>
          <a:bodyPr>
            <a:spAutoFit/>
          </a:bodyPr>
          <a:lstStyle/>
          <a:p>
            <a:r>
              <a:rPr lang="en-GB" b="1">
                <a:cs typeface="Arial" charset="0"/>
              </a:rPr>
              <a:t>4.CHC Approach   </a:t>
            </a:r>
            <a:r>
              <a:rPr lang="en-GB">
                <a:cs typeface="Arial" charset="0"/>
              </a:rPr>
              <a:t>Holistic     Diarrhoea                 17	          47%         Zimbabwe</a:t>
            </a:r>
          </a:p>
          <a:p>
            <a:r>
              <a:rPr lang="en-GB">
                <a:cs typeface="Arial" charset="0"/>
              </a:rPr>
              <a:t>			</a:t>
            </a:r>
            <a:endParaRPr lang="en-US">
              <a:cs typeface="Arial" charset="0"/>
            </a:endParaRPr>
          </a:p>
        </p:txBody>
      </p:sp>
      <p:sp>
        <p:nvSpPr>
          <p:cNvPr id="8" name="TextBox 7"/>
          <p:cNvSpPr txBox="1">
            <a:spLocks noChangeArrowheads="1"/>
          </p:cNvSpPr>
          <p:nvPr/>
        </p:nvSpPr>
        <p:spPr bwMode="auto">
          <a:xfrm>
            <a:off x="392113" y="4292600"/>
            <a:ext cx="8572500" cy="2032000"/>
          </a:xfrm>
          <a:prstGeom prst="rect">
            <a:avLst/>
          </a:prstGeom>
          <a:noFill/>
          <a:ln w="9525">
            <a:noFill/>
            <a:miter lim="800000"/>
            <a:headEnd/>
            <a:tailEnd/>
          </a:ln>
        </p:spPr>
        <p:txBody>
          <a:bodyPr>
            <a:spAutoFit/>
          </a:bodyPr>
          <a:lstStyle/>
          <a:p>
            <a:r>
              <a:rPr lang="en-GB">
                <a:latin typeface="Franklin Gothic Book" pitchFamily="34" charset="0"/>
              </a:rPr>
              <a:t>			    </a:t>
            </a:r>
            <a:r>
              <a:rPr lang="en-GB">
                <a:cs typeface="Arial" charset="0"/>
              </a:rPr>
              <a:t>Skin disease</a:t>
            </a:r>
          </a:p>
          <a:p>
            <a:r>
              <a:rPr lang="en-GB">
                <a:cs typeface="Arial" charset="0"/>
              </a:rPr>
              <a:t>			    Eye Disease</a:t>
            </a:r>
          </a:p>
          <a:p>
            <a:r>
              <a:rPr lang="en-GB">
                <a:cs typeface="Arial" charset="0"/>
              </a:rPr>
              <a:t>			    Worms</a:t>
            </a:r>
          </a:p>
          <a:p>
            <a:r>
              <a:rPr lang="en-GB">
                <a:cs typeface="Arial" charset="0"/>
              </a:rPr>
              <a:t>			    ARIs</a:t>
            </a:r>
          </a:p>
          <a:p>
            <a:r>
              <a:rPr lang="en-GB">
                <a:cs typeface="Arial" charset="0"/>
              </a:rPr>
              <a:t>			    HIV/AIDS</a:t>
            </a:r>
          </a:p>
          <a:p>
            <a:r>
              <a:rPr lang="en-GB">
                <a:cs typeface="Arial" charset="0"/>
              </a:rPr>
              <a:t>			    Malaria / Bilharzia</a:t>
            </a:r>
          </a:p>
          <a:p>
            <a:r>
              <a:rPr lang="en-GB">
                <a:cs typeface="Arial" charset="0"/>
              </a:rPr>
              <a:t>			   		</a:t>
            </a:r>
            <a:r>
              <a:rPr lang="en-GB">
                <a:latin typeface="Franklin Gothic Book" pitchFamily="34" charset="0"/>
              </a:rPr>
              <a:t>		</a:t>
            </a:r>
            <a:endParaRPr lang="en-US">
              <a:latin typeface="Franklin Gothic Book" pitchFamily="34" charset="0"/>
            </a:endParaRPr>
          </a:p>
        </p:txBody>
      </p:sp>
      <p:sp>
        <p:nvSpPr>
          <p:cNvPr id="22537" name="Rectangle 8"/>
          <p:cNvSpPr>
            <a:spLocks noChangeArrowheads="1"/>
          </p:cNvSpPr>
          <p:nvPr/>
        </p:nvSpPr>
        <p:spPr bwMode="auto">
          <a:xfrm>
            <a:off x="0" y="6211888"/>
            <a:ext cx="9540875" cy="646112"/>
          </a:xfrm>
          <a:prstGeom prst="rect">
            <a:avLst/>
          </a:prstGeom>
          <a:noFill/>
          <a:ln w="9525">
            <a:noFill/>
            <a:miter lim="800000"/>
            <a:headEnd/>
            <a:tailEnd/>
          </a:ln>
        </p:spPr>
        <p:txBody>
          <a:bodyPr>
            <a:spAutoFit/>
          </a:bodyPr>
          <a:lstStyle/>
          <a:p>
            <a:pPr marL="342900" indent="-342900">
              <a:buFontTx/>
              <a:buAutoNum type="arabicPeriod"/>
            </a:pPr>
            <a:r>
              <a:rPr lang="en-GB" b="1">
                <a:solidFill>
                  <a:srgbClr val="000000"/>
                </a:solidFill>
                <a:cs typeface="Arial" charset="0"/>
              </a:rPr>
              <a:t>Palmer   (WSP-World Bank) (2005)   2.Cave &amp; Curtis, 2002.   3. WaterAid , 2010.  </a:t>
            </a:r>
          </a:p>
          <a:p>
            <a:pPr marL="342900" indent="-342900"/>
            <a:r>
              <a:rPr lang="en-GB" b="1">
                <a:solidFill>
                  <a:srgbClr val="000000"/>
                </a:solidFill>
                <a:cs typeface="Arial" charset="0"/>
              </a:rPr>
              <a:t>4.  Waterkeyn &amp; Cairncross, 2005</a:t>
            </a:r>
            <a:endParaRPr lang="en-US">
              <a:latin typeface="Franklin Gothic Boo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539750" y="900113"/>
            <a:ext cx="3960813" cy="584200"/>
          </a:xfrm>
          <a:prstGeom prst="rect">
            <a:avLst/>
          </a:prstGeom>
          <a:noFill/>
          <a:ln w="9525">
            <a:noFill/>
            <a:miter lim="800000"/>
            <a:headEnd/>
            <a:tailEnd/>
          </a:ln>
        </p:spPr>
        <p:txBody>
          <a:bodyPr>
            <a:spAutoFit/>
          </a:bodyPr>
          <a:lstStyle/>
          <a:p>
            <a:r>
              <a:rPr lang="en-US" sz="3200">
                <a:latin typeface="Berlin Sans FB Demi" pitchFamily="34" charset="0"/>
              </a:rPr>
              <a:t>Behaviour Change 	</a:t>
            </a:r>
          </a:p>
        </p:txBody>
      </p:sp>
      <p:sp>
        <p:nvSpPr>
          <p:cNvPr id="27651" name="TextBox 2"/>
          <p:cNvSpPr txBox="1">
            <a:spLocks noChangeArrowheads="1"/>
          </p:cNvSpPr>
          <p:nvPr/>
        </p:nvSpPr>
        <p:spPr bwMode="auto">
          <a:xfrm>
            <a:off x="5183188" y="908050"/>
            <a:ext cx="3960812" cy="585788"/>
          </a:xfrm>
          <a:prstGeom prst="rect">
            <a:avLst/>
          </a:prstGeom>
          <a:noFill/>
          <a:ln w="9525">
            <a:noFill/>
            <a:miter lim="800000"/>
            <a:headEnd/>
            <a:tailEnd/>
          </a:ln>
        </p:spPr>
        <p:txBody>
          <a:bodyPr>
            <a:spAutoFit/>
          </a:bodyPr>
          <a:lstStyle/>
          <a:p>
            <a:r>
              <a:rPr lang="en-US" sz="3200">
                <a:latin typeface="Berlin Sans FB Demi" pitchFamily="34" charset="0"/>
              </a:rPr>
              <a:t>Behave Yourself 	</a:t>
            </a:r>
          </a:p>
        </p:txBody>
      </p:sp>
      <p:sp>
        <p:nvSpPr>
          <p:cNvPr id="27652" name="TextBox 3"/>
          <p:cNvSpPr txBox="1">
            <a:spLocks noChangeArrowheads="1"/>
          </p:cNvSpPr>
          <p:nvPr/>
        </p:nvSpPr>
        <p:spPr bwMode="auto">
          <a:xfrm>
            <a:off x="684213" y="1844675"/>
            <a:ext cx="2808287" cy="461963"/>
          </a:xfrm>
          <a:prstGeom prst="rect">
            <a:avLst/>
          </a:prstGeom>
          <a:noFill/>
          <a:ln w="9525">
            <a:noFill/>
            <a:miter lim="800000"/>
            <a:headEnd/>
            <a:tailEnd/>
          </a:ln>
        </p:spPr>
        <p:txBody>
          <a:bodyPr>
            <a:spAutoFit/>
          </a:bodyPr>
          <a:lstStyle/>
          <a:p>
            <a:r>
              <a:rPr lang="en-US" sz="2400" b="1">
                <a:cs typeface="Arial" charset="0"/>
              </a:rPr>
              <a:t>Self directed </a:t>
            </a:r>
          </a:p>
        </p:txBody>
      </p:sp>
      <p:sp>
        <p:nvSpPr>
          <p:cNvPr id="27653" name="TextBox 4"/>
          <p:cNvSpPr txBox="1">
            <a:spLocks noChangeArrowheads="1"/>
          </p:cNvSpPr>
          <p:nvPr/>
        </p:nvSpPr>
        <p:spPr bwMode="auto">
          <a:xfrm>
            <a:off x="5076825" y="1773238"/>
            <a:ext cx="3671888" cy="461962"/>
          </a:xfrm>
          <a:prstGeom prst="rect">
            <a:avLst/>
          </a:prstGeom>
          <a:noFill/>
          <a:ln w="9525">
            <a:noFill/>
            <a:miter lim="800000"/>
            <a:headEnd/>
            <a:tailEnd/>
          </a:ln>
        </p:spPr>
        <p:txBody>
          <a:bodyPr>
            <a:spAutoFit/>
          </a:bodyPr>
          <a:lstStyle/>
          <a:p>
            <a:r>
              <a:rPr lang="en-US" sz="2400" b="1">
                <a:cs typeface="Arial" charset="0"/>
              </a:rPr>
              <a:t>Imposed from outside</a:t>
            </a:r>
          </a:p>
        </p:txBody>
      </p:sp>
      <p:sp>
        <p:nvSpPr>
          <p:cNvPr id="27654" name="TextBox 5"/>
          <p:cNvSpPr txBox="1">
            <a:spLocks noChangeArrowheads="1"/>
          </p:cNvSpPr>
          <p:nvPr/>
        </p:nvSpPr>
        <p:spPr bwMode="auto">
          <a:xfrm>
            <a:off x="900113" y="4652963"/>
            <a:ext cx="4032250" cy="1939925"/>
          </a:xfrm>
          <a:prstGeom prst="rect">
            <a:avLst/>
          </a:prstGeom>
          <a:noFill/>
          <a:ln w="9525">
            <a:noFill/>
            <a:miter lim="800000"/>
            <a:headEnd/>
            <a:tailEnd/>
          </a:ln>
        </p:spPr>
        <p:txBody>
          <a:bodyPr>
            <a:spAutoFit/>
          </a:bodyPr>
          <a:lstStyle/>
          <a:p>
            <a:r>
              <a:rPr lang="en-US" sz="2400" b="1">
                <a:cs typeface="Arial" charset="0"/>
              </a:rPr>
              <a:t>Changed Values </a:t>
            </a:r>
          </a:p>
          <a:p>
            <a:endParaRPr lang="en-US" sz="2400" b="1">
              <a:cs typeface="Arial" charset="0"/>
            </a:endParaRPr>
          </a:p>
          <a:p>
            <a:r>
              <a:rPr lang="en-US" sz="2400" b="1">
                <a:cs typeface="Arial" charset="0"/>
              </a:rPr>
              <a:t>SUSTAINABLE: </a:t>
            </a:r>
          </a:p>
          <a:p>
            <a:r>
              <a:rPr lang="en-US" sz="2400" b="1">
                <a:cs typeface="Arial" charset="0"/>
              </a:rPr>
              <a:t>A CULTURE OF HEALTH (REAL CHANGE)</a:t>
            </a:r>
          </a:p>
        </p:txBody>
      </p:sp>
      <p:sp>
        <p:nvSpPr>
          <p:cNvPr id="27655" name="TextBox 6"/>
          <p:cNvSpPr txBox="1">
            <a:spLocks noChangeArrowheads="1"/>
          </p:cNvSpPr>
          <p:nvPr/>
        </p:nvSpPr>
        <p:spPr bwMode="auto">
          <a:xfrm>
            <a:off x="5003800" y="4581525"/>
            <a:ext cx="4140200" cy="1938338"/>
          </a:xfrm>
          <a:prstGeom prst="rect">
            <a:avLst/>
          </a:prstGeom>
          <a:noFill/>
          <a:ln w="9525">
            <a:noFill/>
            <a:miter lim="800000"/>
            <a:headEnd/>
            <a:tailEnd/>
          </a:ln>
        </p:spPr>
        <p:txBody>
          <a:bodyPr>
            <a:spAutoFit/>
          </a:bodyPr>
          <a:lstStyle/>
          <a:p>
            <a:r>
              <a:rPr lang="en-US" sz="2400" b="1">
                <a:cs typeface="Arial" charset="0"/>
              </a:rPr>
              <a:t>Changed Behaviour</a:t>
            </a:r>
          </a:p>
          <a:p>
            <a:endParaRPr lang="en-US" sz="2400" b="1">
              <a:cs typeface="Arial" charset="0"/>
            </a:endParaRPr>
          </a:p>
          <a:p>
            <a:r>
              <a:rPr lang="en-US" sz="2400" b="1">
                <a:cs typeface="Arial" charset="0"/>
              </a:rPr>
              <a:t>SUPERFICIAL CHANGE </a:t>
            </a:r>
          </a:p>
          <a:p>
            <a:r>
              <a:rPr lang="en-US" sz="2400" b="1">
                <a:cs typeface="Arial" charset="0"/>
              </a:rPr>
              <a:t>UNSUSTAINABLE</a:t>
            </a:r>
          </a:p>
          <a:p>
            <a:r>
              <a:rPr lang="en-US" sz="2400" b="1">
                <a:cs typeface="Arial" charset="0"/>
              </a:rPr>
              <a:t>(SHORT TERM)  </a:t>
            </a:r>
          </a:p>
        </p:txBody>
      </p:sp>
      <p:sp>
        <p:nvSpPr>
          <p:cNvPr id="27656" name="TextBox 7"/>
          <p:cNvSpPr txBox="1">
            <a:spLocks noChangeArrowheads="1"/>
          </p:cNvSpPr>
          <p:nvPr/>
        </p:nvSpPr>
        <p:spPr bwMode="auto">
          <a:xfrm>
            <a:off x="5148263" y="3573463"/>
            <a:ext cx="1152525" cy="523875"/>
          </a:xfrm>
          <a:prstGeom prst="rect">
            <a:avLst/>
          </a:prstGeom>
          <a:solidFill>
            <a:schemeClr val="bg1"/>
          </a:solidFill>
          <a:ln w="9525">
            <a:solidFill>
              <a:schemeClr val="tx1"/>
            </a:solidFill>
            <a:miter lim="800000"/>
            <a:headEnd/>
            <a:tailEnd/>
          </a:ln>
        </p:spPr>
        <p:txBody>
          <a:bodyPr>
            <a:spAutoFit/>
          </a:bodyPr>
          <a:lstStyle/>
          <a:p>
            <a:r>
              <a:rPr lang="en-US" sz="2800" b="1">
                <a:latin typeface="Calibri" pitchFamily="34" charset="0"/>
              </a:rPr>
              <a:t>Values </a:t>
            </a:r>
          </a:p>
        </p:txBody>
      </p:sp>
      <p:sp>
        <p:nvSpPr>
          <p:cNvPr id="27657" name="TextBox 8"/>
          <p:cNvSpPr txBox="1">
            <a:spLocks noChangeArrowheads="1"/>
          </p:cNvSpPr>
          <p:nvPr/>
        </p:nvSpPr>
        <p:spPr bwMode="auto">
          <a:xfrm>
            <a:off x="3132138" y="3573463"/>
            <a:ext cx="1511300" cy="461962"/>
          </a:xfrm>
          <a:prstGeom prst="rect">
            <a:avLst/>
          </a:prstGeom>
          <a:solidFill>
            <a:schemeClr val="bg1"/>
          </a:solidFill>
          <a:ln w="9525">
            <a:solidFill>
              <a:schemeClr val="tx1"/>
            </a:solidFill>
            <a:miter lim="800000"/>
            <a:headEnd/>
            <a:tailEnd/>
          </a:ln>
        </p:spPr>
        <p:txBody>
          <a:bodyPr>
            <a:spAutoFit/>
          </a:bodyPr>
          <a:lstStyle/>
          <a:p>
            <a:r>
              <a:rPr lang="en-US" sz="2400" b="1">
                <a:cs typeface="Arial" charset="0"/>
              </a:rPr>
              <a:t>Beliefs</a:t>
            </a:r>
          </a:p>
        </p:txBody>
      </p:sp>
      <p:sp>
        <p:nvSpPr>
          <p:cNvPr id="27658" name="TextBox 9"/>
          <p:cNvSpPr txBox="1">
            <a:spLocks noChangeArrowheads="1"/>
          </p:cNvSpPr>
          <p:nvPr/>
        </p:nvSpPr>
        <p:spPr bwMode="auto">
          <a:xfrm>
            <a:off x="827088" y="3573463"/>
            <a:ext cx="1873250" cy="461962"/>
          </a:xfrm>
          <a:prstGeom prst="rect">
            <a:avLst/>
          </a:prstGeom>
          <a:solidFill>
            <a:schemeClr val="bg1"/>
          </a:solidFill>
          <a:ln w="9525">
            <a:solidFill>
              <a:schemeClr val="tx1"/>
            </a:solidFill>
            <a:miter lim="800000"/>
            <a:headEnd/>
            <a:tailEnd/>
          </a:ln>
        </p:spPr>
        <p:txBody>
          <a:bodyPr>
            <a:spAutoFit/>
          </a:bodyPr>
          <a:lstStyle/>
          <a:p>
            <a:r>
              <a:rPr lang="en-US" sz="2400" b="1">
                <a:cs typeface="Arial" charset="0"/>
              </a:rPr>
              <a:t>Knowledge</a:t>
            </a:r>
          </a:p>
        </p:txBody>
      </p:sp>
      <p:sp>
        <p:nvSpPr>
          <p:cNvPr id="27659" name="TextBox 10"/>
          <p:cNvSpPr txBox="1">
            <a:spLocks noChangeArrowheads="1"/>
          </p:cNvSpPr>
          <p:nvPr/>
        </p:nvSpPr>
        <p:spPr bwMode="auto">
          <a:xfrm>
            <a:off x="6804025" y="3573463"/>
            <a:ext cx="1871663" cy="461962"/>
          </a:xfrm>
          <a:prstGeom prst="rect">
            <a:avLst/>
          </a:prstGeom>
          <a:solidFill>
            <a:srgbClr val="FF0000"/>
          </a:solidFill>
          <a:ln w="9525">
            <a:solidFill>
              <a:schemeClr val="tx1"/>
            </a:solidFill>
            <a:miter lim="800000"/>
            <a:headEnd/>
            <a:tailEnd/>
          </a:ln>
        </p:spPr>
        <p:txBody>
          <a:bodyPr>
            <a:spAutoFit/>
          </a:bodyPr>
          <a:lstStyle/>
          <a:p>
            <a:r>
              <a:rPr lang="en-US" sz="2400" b="1">
                <a:cs typeface="Arial" charset="0"/>
              </a:rPr>
              <a:t>Behaviour </a:t>
            </a:r>
          </a:p>
        </p:txBody>
      </p:sp>
      <p:cxnSp>
        <p:nvCxnSpPr>
          <p:cNvPr id="13" name="Straight Arrow Connector 12"/>
          <p:cNvCxnSpPr>
            <a:stCxn id="27658" idx="3"/>
            <a:endCxn id="27657" idx="1"/>
          </p:cNvCxnSpPr>
          <p:nvPr/>
        </p:nvCxnSpPr>
        <p:spPr>
          <a:xfrm>
            <a:off x="2700338" y="3803650"/>
            <a:ext cx="431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372225" y="3789363"/>
            <a:ext cx="431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Down Arrow 15"/>
          <p:cNvSpPr/>
          <p:nvPr/>
        </p:nvSpPr>
        <p:spPr>
          <a:xfrm>
            <a:off x="7308850" y="2492375"/>
            <a:ext cx="358775" cy="1008063"/>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Down Arrow 16"/>
          <p:cNvSpPr/>
          <p:nvPr/>
        </p:nvSpPr>
        <p:spPr>
          <a:xfrm>
            <a:off x="1258888" y="2492375"/>
            <a:ext cx="360362" cy="1008063"/>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TextBox 17"/>
          <p:cNvSpPr txBox="1"/>
          <p:nvPr/>
        </p:nvSpPr>
        <p:spPr>
          <a:xfrm>
            <a:off x="6372225" y="3284538"/>
            <a:ext cx="2627313" cy="1200150"/>
          </a:xfrm>
          <a:prstGeom prst="rect">
            <a:avLst/>
          </a:prstGeom>
          <a:solidFill>
            <a:schemeClr val="accent2">
              <a:lumMod val="60000"/>
              <a:lumOff val="40000"/>
            </a:schemeClr>
          </a:solidFill>
        </p:spPr>
        <p:txBody>
          <a:bodyPr>
            <a:spAutoFit/>
          </a:bodyPr>
          <a:lstStyle/>
          <a:p>
            <a:pPr>
              <a:defRPr/>
            </a:pPr>
            <a:endParaRPr lang="en-US" sz="2400" b="1" dirty="0">
              <a:latin typeface="Arial" pitchFamily="34" charset="0"/>
            </a:endParaRPr>
          </a:p>
          <a:p>
            <a:pPr>
              <a:defRPr/>
            </a:pPr>
            <a:r>
              <a:rPr lang="en-US" sz="2400" b="1" dirty="0">
                <a:latin typeface="Arial" pitchFamily="34" charset="0"/>
              </a:rPr>
              <a:t>Sticking plaster</a:t>
            </a:r>
          </a:p>
          <a:p>
            <a:pPr>
              <a:defRPr/>
            </a:pPr>
            <a:r>
              <a:rPr lang="en-US" sz="2400" b="1" dirty="0">
                <a:latin typeface="Arial" pitchFamily="34" charset="0"/>
              </a:rPr>
              <a:t> </a:t>
            </a:r>
          </a:p>
        </p:txBody>
      </p:sp>
      <p:cxnSp>
        <p:nvCxnSpPr>
          <p:cNvPr id="24" name="Straight Arrow Connector 23"/>
          <p:cNvCxnSpPr/>
          <p:nvPr/>
        </p:nvCxnSpPr>
        <p:spPr>
          <a:xfrm>
            <a:off x="4716463" y="3860800"/>
            <a:ext cx="431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3570" name="Picture 24" descr="AA-banner-468px-120.gif"/>
          <p:cNvPicPr>
            <a:picLocks noChangeAspect="1"/>
          </p:cNvPicPr>
          <p:nvPr/>
        </p:nvPicPr>
        <p:blipFill>
          <a:blip r:embed="rId2" cstate="print"/>
          <a:srcRect/>
          <a:stretch>
            <a:fillRect/>
          </a:stretch>
        </p:blipFill>
        <p:spPr bwMode="auto">
          <a:xfrm>
            <a:off x="5003800" y="-26988"/>
            <a:ext cx="2982913" cy="763588"/>
          </a:xfrm>
          <a:prstGeom prst="rect">
            <a:avLst/>
          </a:prstGeom>
          <a:noFill/>
          <a:ln w="9525">
            <a:noFill/>
            <a:miter lim="800000"/>
            <a:headEnd/>
            <a:tailEnd/>
          </a:ln>
        </p:spPr>
      </p:pic>
      <p:sp>
        <p:nvSpPr>
          <p:cNvPr id="27" name="&quot;No&quot; Symbol 26"/>
          <p:cNvSpPr/>
          <p:nvPr/>
        </p:nvSpPr>
        <p:spPr>
          <a:xfrm>
            <a:off x="900113" y="2924175"/>
            <a:ext cx="1655762" cy="1657350"/>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65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6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65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65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765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765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765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 presetClass="exit" presetSubtype="4" fill="hold" grpId="1" nodeType="clickEffect">
                                  <p:stCondLst>
                                    <p:cond delay="0"/>
                                  </p:stCondLst>
                                  <p:childTnLst>
                                    <p:anim calcmode="lin" valueType="num">
                                      <p:cBhvr additive="base">
                                        <p:cTn id="64" dur="500"/>
                                        <p:tgtEl>
                                          <p:spTgt spid="18"/>
                                        </p:tgtEl>
                                        <p:attrNameLst>
                                          <p:attrName>ppt_x</p:attrName>
                                        </p:attrNameLst>
                                      </p:cBhvr>
                                      <p:tavLst>
                                        <p:tav tm="0">
                                          <p:val>
                                            <p:strVal val="ppt_x"/>
                                          </p:val>
                                        </p:tav>
                                        <p:tav tm="100000">
                                          <p:val>
                                            <p:strVal val="ppt_x"/>
                                          </p:val>
                                        </p:tav>
                                      </p:tavLst>
                                    </p:anim>
                                    <p:anim calcmode="lin" valueType="num">
                                      <p:cBhvr additive="base">
                                        <p:cTn id="65" dur="500"/>
                                        <p:tgtEl>
                                          <p:spTgt spid="18"/>
                                        </p:tgtEl>
                                        <p:attrNameLst>
                                          <p:attrName>ppt_y</p:attrName>
                                        </p:attrNameLst>
                                      </p:cBhvr>
                                      <p:tavLst>
                                        <p:tav tm="0">
                                          <p:val>
                                            <p:strVal val="ppt_y"/>
                                          </p:val>
                                        </p:tav>
                                        <p:tav tm="100000">
                                          <p:val>
                                            <p:strVal val="1+ppt_h/2"/>
                                          </p:val>
                                        </p:tav>
                                      </p:tavLst>
                                    </p:anim>
                                    <p:set>
                                      <p:cBhvr>
                                        <p:cTn id="66"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p:bldP spid="27652" grpId="0"/>
      <p:bldP spid="27653" grpId="0"/>
      <p:bldP spid="27654" grpId="0"/>
      <p:bldP spid="27655" grpId="0"/>
      <p:bldP spid="27656" grpId="0" animBg="1"/>
      <p:bldP spid="27657" grpId="0" animBg="1"/>
      <p:bldP spid="27658" grpId="0" animBg="1"/>
      <p:bldP spid="27659" grpId="0" animBg="1"/>
      <p:bldP spid="16" grpId="0" animBg="1"/>
      <p:bldP spid="17" grpId="0" animBg="1"/>
      <p:bldP spid="18" grpId="0" animBg="1"/>
      <p:bldP spid="1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child mortality"/>
          <p:cNvPicPr>
            <a:picLocks noChangeAspect="1" noChangeArrowheads="1"/>
          </p:cNvPicPr>
          <p:nvPr/>
        </p:nvPicPr>
        <p:blipFill>
          <a:blip r:embed="rId2" cstate="print"/>
          <a:srcRect/>
          <a:stretch>
            <a:fillRect/>
          </a:stretch>
        </p:blipFill>
        <p:spPr bwMode="auto">
          <a:xfrm>
            <a:off x="323850" y="904875"/>
            <a:ext cx="8439150" cy="5953125"/>
          </a:xfrm>
          <a:prstGeom prst="rect">
            <a:avLst/>
          </a:prstGeom>
          <a:noFill/>
          <a:ln w="9525">
            <a:noFill/>
            <a:miter lim="800000"/>
            <a:headEnd/>
            <a:tailEnd/>
          </a:ln>
        </p:spPr>
      </p:pic>
      <p:sp>
        <p:nvSpPr>
          <p:cNvPr id="15363" name="Rectangle 2"/>
          <p:cNvSpPr>
            <a:spLocks noChangeArrowheads="1"/>
          </p:cNvSpPr>
          <p:nvPr/>
        </p:nvSpPr>
        <p:spPr bwMode="auto">
          <a:xfrm>
            <a:off x="468313" y="333375"/>
            <a:ext cx="8675687" cy="954088"/>
          </a:xfrm>
          <a:prstGeom prst="rect">
            <a:avLst/>
          </a:prstGeom>
          <a:noFill/>
          <a:ln w="9525">
            <a:noFill/>
            <a:miter lim="800000"/>
            <a:headEnd/>
            <a:tailEnd/>
          </a:ln>
        </p:spPr>
        <p:txBody>
          <a:bodyPr>
            <a:spAutoFit/>
          </a:bodyPr>
          <a:lstStyle/>
          <a:p>
            <a:pPr marL="0" lvl="2">
              <a:defRPr/>
            </a:pPr>
            <a:r>
              <a:rPr lang="en-GB" sz="2800" b="1" dirty="0"/>
              <a:t>THE HEALTH CHALLENGE :</a:t>
            </a:r>
          </a:p>
          <a:p>
            <a:pPr lvl="2">
              <a:defRPr/>
            </a:pPr>
            <a:r>
              <a:rPr lang="en-GB" sz="2800" b="1" dirty="0"/>
              <a:t>		11 million children die each year</a:t>
            </a:r>
            <a:endParaRPr lang="en-US" sz="2800" b="1" dirty="0"/>
          </a:p>
        </p:txBody>
      </p:sp>
      <p:sp>
        <p:nvSpPr>
          <p:cNvPr id="24580" name="TextBox 3"/>
          <p:cNvSpPr txBox="1">
            <a:spLocks noChangeArrowheads="1"/>
          </p:cNvSpPr>
          <p:nvPr/>
        </p:nvSpPr>
        <p:spPr bwMode="auto">
          <a:xfrm>
            <a:off x="2339975" y="6211888"/>
            <a:ext cx="6804025" cy="461962"/>
          </a:xfrm>
          <a:prstGeom prst="rect">
            <a:avLst/>
          </a:prstGeom>
          <a:noFill/>
          <a:ln w="9525">
            <a:noFill/>
            <a:miter lim="800000"/>
            <a:headEnd/>
            <a:tailEnd/>
          </a:ln>
        </p:spPr>
        <p:txBody>
          <a:bodyPr>
            <a:spAutoFit/>
          </a:bodyPr>
          <a:lstStyle/>
          <a:p>
            <a:r>
              <a:rPr lang="en-US" sz="2400" b="1"/>
              <a:t>88% can be prevented by good hygiene</a:t>
            </a:r>
          </a:p>
        </p:txBody>
      </p:sp>
      <p:sp>
        <p:nvSpPr>
          <p:cNvPr id="24581" name="TextBox 4"/>
          <p:cNvSpPr txBox="1">
            <a:spLocks noChangeArrowheads="1"/>
          </p:cNvSpPr>
          <p:nvPr/>
        </p:nvSpPr>
        <p:spPr bwMode="auto">
          <a:xfrm rot="2118853">
            <a:off x="-52388" y="6022975"/>
            <a:ext cx="1728788" cy="369888"/>
          </a:xfrm>
          <a:prstGeom prst="rect">
            <a:avLst/>
          </a:prstGeom>
          <a:solidFill>
            <a:srgbClr val="FF0000"/>
          </a:solidFill>
          <a:ln w="9525">
            <a:noFill/>
            <a:miter lim="800000"/>
            <a:headEnd/>
            <a:tailEnd/>
          </a:ln>
        </p:spPr>
        <p:txBody>
          <a:bodyPr>
            <a:spAutoFit/>
          </a:bodyPr>
          <a:lstStyle/>
          <a:p>
            <a:r>
              <a:rPr lang="en-US" b="1">
                <a:solidFill>
                  <a:schemeClr val="bg1"/>
                </a:solidFill>
              </a:rPr>
              <a:t>2. SCOPE</a:t>
            </a:r>
          </a:p>
        </p:txBody>
      </p:sp>
      <p:sp>
        <p:nvSpPr>
          <p:cNvPr id="6" name="Oval 5"/>
          <p:cNvSpPr/>
          <p:nvPr/>
        </p:nvSpPr>
        <p:spPr>
          <a:xfrm>
            <a:off x="1331913" y="2781300"/>
            <a:ext cx="2160587" cy="12239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Box 2"/>
          <p:cNvSpPr txBox="1">
            <a:spLocks noChangeArrowheads="1"/>
          </p:cNvSpPr>
          <p:nvPr/>
        </p:nvSpPr>
        <p:spPr bwMode="auto">
          <a:xfrm>
            <a:off x="0" y="0"/>
            <a:ext cx="9144000" cy="584200"/>
          </a:xfrm>
          <a:prstGeom prst="rect">
            <a:avLst/>
          </a:prstGeom>
          <a:solidFill>
            <a:schemeClr val="tx1"/>
          </a:solidFill>
          <a:ln w="9525">
            <a:noFill/>
            <a:miter lim="800000"/>
            <a:headEnd/>
            <a:tailEnd/>
          </a:ln>
        </p:spPr>
        <p:txBody>
          <a:bodyPr>
            <a:spAutoFit/>
          </a:bodyPr>
          <a:lstStyle/>
          <a:p>
            <a:r>
              <a:rPr lang="en-US" sz="3200" b="1">
                <a:solidFill>
                  <a:schemeClr val="bg1"/>
                </a:solidFill>
              </a:rPr>
              <a:t>Where  CLTS  and CHC differ</a:t>
            </a:r>
          </a:p>
        </p:txBody>
      </p:sp>
      <p:sp>
        <p:nvSpPr>
          <p:cNvPr id="1028" name="TextBox 3"/>
          <p:cNvSpPr txBox="1">
            <a:spLocks noChangeArrowheads="1"/>
          </p:cNvSpPr>
          <p:nvPr/>
        </p:nvSpPr>
        <p:spPr bwMode="auto">
          <a:xfrm>
            <a:off x="0" y="549275"/>
            <a:ext cx="9144000" cy="461963"/>
          </a:xfrm>
          <a:prstGeom prst="rect">
            <a:avLst/>
          </a:prstGeom>
          <a:solidFill>
            <a:schemeClr val="tx1"/>
          </a:solidFill>
          <a:ln w="9525">
            <a:noFill/>
            <a:miter lim="800000"/>
            <a:headEnd/>
            <a:tailEnd/>
          </a:ln>
        </p:spPr>
        <p:txBody>
          <a:bodyPr>
            <a:spAutoFit/>
          </a:bodyPr>
          <a:lstStyle/>
          <a:p>
            <a:r>
              <a:rPr lang="en-US" sz="2400" b="1">
                <a:solidFill>
                  <a:schemeClr val="bg1"/>
                </a:solidFill>
              </a:rPr>
              <a:t>Classic CLTS is a NARROW focus on achieving sanitation</a:t>
            </a:r>
          </a:p>
        </p:txBody>
      </p:sp>
      <p:sp>
        <p:nvSpPr>
          <p:cNvPr id="1029" name="TextBox 4"/>
          <p:cNvSpPr txBox="1">
            <a:spLocks noChangeArrowheads="1"/>
          </p:cNvSpPr>
          <p:nvPr/>
        </p:nvSpPr>
        <p:spPr bwMode="auto">
          <a:xfrm>
            <a:off x="0" y="5613400"/>
            <a:ext cx="9144000" cy="1200150"/>
          </a:xfrm>
          <a:prstGeom prst="rect">
            <a:avLst/>
          </a:prstGeom>
          <a:solidFill>
            <a:schemeClr val="tx1"/>
          </a:solidFill>
          <a:ln w="9525">
            <a:noFill/>
            <a:miter lim="800000"/>
            <a:headEnd/>
            <a:tailEnd/>
          </a:ln>
        </p:spPr>
        <p:txBody>
          <a:bodyPr>
            <a:spAutoFit/>
          </a:bodyPr>
          <a:lstStyle/>
          <a:p>
            <a:r>
              <a:rPr lang="en-US" sz="2400" b="1">
                <a:solidFill>
                  <a:schemeClr val="bg1"/>
                </a:solidFill>
              </a:rPr>
              <a:t>CHC is a BROAD focus of all  preventative diseases – sanitation is but one indicator out of at least 20 indicators of  good hygiene in the home: </a:t>
            </a:r>
          </a:p>
        </p:txBody>
      </p:sp>
      <p:graphicFrame>
        <p:nvGraphicFramePr>
          <p:cNvPr id="1026" name="Object 2"/>
          <p:cNvGraphicFramePr>
            <a:graphicFrameLocks noChangeAspect="1"/>
          </p:cNvGraphicFramePr>
          <p:nvPr/>
        </p:nvGraphicFramePr>
        <p:xfrm>
          <a:off x="34925" y="1411288"/>
          <a:ext cx="8839200" cy="4321175"/>
        </p:xfrm>
        <a:graphic>
          <a:graphicData uri="http://schemas.openxmlformats.org/presentationml/2006/ole">
            <p:oleObj spid="_x0000_s1026" r:id="rId4" imgW="8839966" imgH="4316342" progId="Excel.Chart.8">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11188" y="404813"/>
            <a:ext cx="8077200" cy="1143000"/>
          </a:xfrm>
          <a:prstGeom prst="rect">
            <a:avLst/>
          </a:prstGeom>
        </p:spPr>
        <p:txBody>
          <a:bodyPr/>
          <a:lstStyle/>
          <a:p>
            <a:pPr algn="ctr" fontAlgn="auto">
              <a:spcAft>
                <a:spcPts val="0"/>
              </a:spcAft>
              <a:defRPr/>
            </a:pPr>
            <a:r>
              <a:rPr lang="en-GB" sz="3200" b="1" dirty="0">
                <a:solidFill>
                  <a:srgbClr val="FF0000"/>
                </a:solidFill>
                <a:latin typeface="+mj-lt"/>
                <a:ea typeface="+mj-ea"/>
                <a:cs typeface="+mj-cs"/>
              </a:rPr>
              <a:t>Revitalised</a:t>
            </a:r>
            <a:r>
              <a:rPr lang="en-GB" sz="3200" b="1" dirty="0">
                <a:latin typeface="+mj-lt"/>
                <a:ea typeface="+mj-ea"/>
                <a:cs typeface="+mj-cs"/>
              </a:rPr>
              <a:t> /</a:t>
            </a:r>
            <a:r>
              <a:rPr lang="en-GB" sz="3200" b="1" dirty="0">
                <a:solidFill>
                  <a:srgbClr val="FF0000"/>
                </a:solidFill>
                <a:latin typeface="+mj-lt"/>
                <a:ea typeface="+mj-ea"/>
                <a:cs typeface="+mj-cs"/>
              </a:rPr>
              <a:t>evolved </a:t>
            </a:r>
            <a:r>
              <a:rPr lang="en-GB" sz="3200" b="1" dirty="0">
                <a:latin typeface="+mj-lt"/>
                <a:ea typeface="+mj-ea"/>
                <a:cs typeface="+mj-cs"/>
              </a:rPr>
              <a:t>CLTS</a:t>
            </a:r>
            <a:br>
              <a:rPr lang="en-GB" sz="3200" b="1" dirty="0">
                <a:latin typeface="+mj-lt"/>
                <a:ea typeface="+mj-ea"/>
                <a:cs typeface="+mj-cs"/>
              </a:rPr>
            </a:br>
            <a:r>
              <a:rPr lang="en-GB" sz="3200" b="1" dirty="0">
                <a:latin typeface="+mj-lt"/>
                <a:ea typeface="+mj-ea"/>
                <a:cs typeface="+mj-cs"/>
              </a:rPr>
              <a:t>A working definition of 100% sanitation</a:t>
            </a:r>
            <a:endParaRPr lang="en-US" sz="3200" b="1" dirty="0">
              <a:latin typeface="+mj-lt"/>
              <a:ea typeface="+mj-ea"/>
              <a:cs typeface="+mj-cs"/>
            </a:endParaRPr>
          </a:p>
        </p:txBody>
      </p:sp>
      <p:sp>
        <p:nvSpPr>
          <p:cNvPr id="25603" name="Rectangle 3"/>
          <p:cNvSpPr txBox="1">
            <a:spLocks noChangeArrowheads="1"/>
          </p:cNvSpPr>
          <p:nvPr/>
        </p:nvSpPr>
        <p:spPr bwMode="auto">
          <a:xfrm>
            <a:off x="457200" y="1600200"/>
            <a:ext cx="8229600" cy="4525963"/>
          </a:xfrm>
          <a:prstGeom prst="rect">
            <a:avLst/>
          </a:prstGeom>
          <a:noFill/>
          <a:ln w="9525">
            <a:noFill/>
            <a:miter lim="800000"/>
            <a:headEnd/>
            <a:tailEnd/>
          </a:ln>
        </p:spPr>
        <p:txBody>
          <a:bodyPr/>
          <a:lstStyle/>
          <a:p>
            <a:pPr marL="342900" indent="-342900">
              <a:lnSpc>
                <a:spcPct val="80000"/>
              </a:lnSpc>
              <a:spcBef>
                <a:spcPct val="20000"/>
              </a:spcBef>
              <a:buFont typeface="Arial" charset="0"/>
              <a:buChar char="•"/>
            </a:pPr>
            <a:r>
              <a:rPr lang="en-GB" sz="2400">
                <a:cs typeface="Arial" charset="0"/>
              </a:rPr>
              <a:t>No open defecation or open/hanging latrine use.</a:t>
            </a:r>
          </a:p>
          <a:p>
            <a:pPr marL="342900" indent="-342900">
              <a:lnSpc>
                <a:spcPct val="80000"/>
              </a:lnSpc>
              <a:spcBef>
                <a:spcPct val="20000"/>
              </a:spcBef>
              <a:buFont typeface="Arial" charset="0"/>
              <a:buChar char="•"/>
            </a:pPr>
            <a:r>
              <a:rPr lang="en-GB" sz="2400">
                <a:cs typeface="Arial" charset="0"/>
              </a:rPr>
              <a:t>Effective hand-washing after defecation and before eating / taking or handling food.</a:t>
            </a:r>
          </a:p>
          <a:p>
            <a:pPr marL="342900" indent="-342900">
              <a:lnSpc>
                <a:spcPct val="80000"/>
              </a:lnSpc>
              <a:spcBef>
                <a:spcPct val="20000"/>
              </a:spcBef>
              <a:buFont typeface="Arial" charset="0"/>
              <a:buChar char="•"/>
            </a:pPr>
            <a:r>
              <a:rPr lang="en-GB" sz="2400">
                <a:cs typeface="Arial" charset="0"/>
              </a:rPr>
              <a:t>Food and water are covered.</a:t>
            </a:r>
          </a:p>
          <a:p>
            <a:pPr marL="342900" indent="-342900">
              <a:lnSpc>
                <a:spcPct val="80000"/>
              </a:lnSpc>
              <a:spcBef>
                <a:spcPct val="20000"/>
              </a:spcBef>
              <a:buFont typeface="Arial" charset="0"/>
              <a:buChar char="•"/>
            </a:pPr>
            <a:r>
              <a:rPr lang="en-GB" sz="2400">
                <a:cs typeface="Arial" charset="0"/>
              </a:rPr>
              <a:t>Good personal hygienic practices, such as brushing teeth and trimming nails </a:t>
            </a:r>
          </a:p>
          <a:p>
            <a:pPr marL="342900" indent="-342900">
              <a:lnSpc>
                <a:spcPct val="80000"/>
              </a:lnSpc>
              <a:spcBef>
                <a:spcPct val="20000"/>
              </a:spcBef>
              <a:buFont typeface="Arial" charset="0"/>
              <a:buChar char="•"/>
            </a:pPr>
            <a:r>
              <a:rPr lang="en-GB" sz="2400">
                <a:cs typeface="Arial" charset="0"/>
              </a:rPr>
              <a:t>Latrines are well managed. </a:t>
            </a:r>
          </a:p>
          <a:p>
            <a:pPr marL="342900" indent="-342900">
              <a:lnSpc>
                <a:spcPct val="80000"/>
              </a:lnSpc>
              <a:spcBef>
                <a:spcPct val="20000"/>
              </a:spcBef>
              <a:buFont typeface="Arial" charset="0"/>
              <a:buChar char="•"/>
            </a:pPr>
            <a:r>
              <a:rPr lang="en-GB" sz="2400">
                <a:cs typeface="Arial" charset="0"/>
              </a:rPr>
              <a:t>Sandals are worn when defecating.</a:t>
            </a:r>
          </a:p>
          <a:p>
            <a:pPr marL="342900" indent="-342900">
              <a:lnSpc>
                <a:spcPct val="80000"/>
              </a:lnSpc>
              <a:spcBef>
                <a:spcPct val="20000"/>
              </a:spcBef>
              <a:buFont typeface="Arial" charset="0"/>
              <a:buChar char="•"/>
            </a:pPr>
            <a:r>
              <a:rPr lang="en-GB" sz="2400">
                <a:cs typeface="Arial" charset="0"/>
              </a:rPr>
              <a:t>Clean courtyards and roadsides. </a:t>
            </a:r>
          </a:p>
          <a:p>
            <a:pPr marL="342900" indent="-342900">
              <a:lnSpc>
                <a:spcPct val="80000"/>
              </a:lnSpc>
              <a:spcBef>
                <a:spcPct val="20000"/>
              </a:spcBef>
              <a:buFont typeface="Arial" charset="0"/>
              <a:buChar char="•"/>
            </a:pPr>
            <a:r>
              <a:rPr lang="en-GB" sz="2400">
                <a:cs typeface="Arial" charset="0"/>
              </a:rPr>
              <a:t>Garbage is disposed of in a fixed place, such as a pit.</a:t>
            </a:r>
          </a:p>
          <a:p>
            <a:pPr marL="342900" indent="-342900">
              <a:lnSpc>
                <a:spcPct val="80000"/>
              </a:lnSpc>
              <a:spcBef>
                <a:spcPct val="20000"/>
              </a:spcBef>
              <a:buFont typeface="Arial" charset="0"/>
              <a:buChar char="•"/>
            </a:pPr>
            <a:r>
              <a:rPr lang="en-GB" sz="2400">
                <a:cs typeface="Arial" charset="0"/>
              </a:rPr>
              <a:t>Safe water use for all domestic purposes.</a:t>
            </a:r>
          </a:p>
          <a:p>
            <a:pPr marL="342900" indent="-342900">
              <a:lnSpc>
                <a:spcPct val="80000"/>
              </a:lnSpc>
              <a:spcBef>
                <a:spcPct val="20000"/>
              </a:spcBef>
              <a:buFont typeface="Arial" charset="0"/>
              <a:buChar char="•"/>
            </a:pPr>
            <a:r>
              <a:rPr lang="en-GB" sz="2400">
                <a:cs typeface="Arial" charset="0"/>
              </a:rPr>
              <a:t>Water points are well managed.</a:t>
            </a:r>
          </a:p>
          <a:p>
            <a:pPr marL="342900" indent="-342900">
              <a:lnSpc>
                <a:spcPct val="80000"/>
              </a:lnSpc>
              <a:spcBef>
                <a:spcPct val="20000"/>
              </a:spcBef>
              <a:buFont typeface="Arial" charset="0"/>
              <a:buChar char="•"/>
            </a:pPr>
            <a:r>
              <a:rPr lang="en-GB" sz="2400">
                <a:cs typeface="Arial" charset="0"/>
              </a:rPr>
              <a:t>Waste water is disposed of down drains or in a fixed place.</a:t>
            </a:r>
            <a:endParaRPr lang="en-US" sz="2400">
              <a:cs typeface="Arial" charset="0"/>
            </a:endParaRPr>
          </a:p>
        </p:txBody>
      </p:sp>
      <p:sp>
        <p:nvSpPr>
          <p:cNvPr id="25604" name="TextBox 3"/>
          <p:cNvSpPr txBox="1">
            <a:spLocks noChangeArrowheads="1"/>
          </p:cNvSpPr>
          <p:nvPr/>
        </p:nvSpPr>
        <p:spPr bwMode="auto">
          <a:xfrm>
            <a:off x="0" y="0"/>
            <a:ext cx="5616575" cy="369888"/>
          </a:xfrm>
          <a:prstGeom prst="rect">
            <a:avLst/>
          </a:prstGeom>
          <a:noFill/>
          <a:ln w="9525">
            <a:noFill/>
            <a:miter lim="800000"/>
            <a:headEnd/>
            <a:tailEnd/>
          </a:ln>
        </p:spPr>
        <p:txBody>
          <a:bodyPr>
            <a:spAutoFit/>
          </a:bodyPr>
          <a:lstStyle/>
          <a:p>
            <a:r>
              <a:rPr lang="en-US">
                <a:latin typeface="Franklin Gothic Book" pitchFamily="34" charset="0"/>
              </a:rPr>
              <a:t>Presentation by SNV for Banglasdesh Rokeya, 2009.</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8313" y="1595438"/>
            <a:ext cx="8099425" cy="5262562"/>
          </a:xfrm>
          <a:prstGeom prst="rect">
            <a:avLst/>
          </a:prstGeom>
          <a:noFill/>
        </p:spPr>
        <p:txBody>
          <a:bodyPr>
            <a:spAutoFit/>
          </a:bodyPr>
          <a:lstStyle/>
          <a:p>
            <a:pPr>
              <a:defRPr/>
            </a:pPr>
            <a:r>
              <a:rPr lang="en-US" sz="2400" b="1" dirty="0">
                <a:latin typeface="Arial" pitchFamily="34" charset="0"/>
              </a:rPr>
              <a:t>Higher CHC  targets than ever before </a:t>
            </a:r>
            <a:r>
              <a:rPr lang="en-US" sz="2400" dirty="0">
                <a:latin typeface="Arial" pitchFamily="34" charset="0"/>
              </a:rPr>
              <a:t>:</a:t>
            </a:r>
          </a:p>
          <a:p>
            <a:pPr marL="342900" indent="-342900">
              <a:buFontTx/>
              <a:buAutoNum type="arabicPeriod"/>
              <a:defRPr/>
            </a:pPr>
            <a:r>
              <a:rPr lang="en-US" sz="2400" b="1" dirty="0">
                <a:latin typeface="Arial" pitchFamily="34" charset="0"/>
              </a:rPr>
              <a:t>Community Led: </a:t>
            </a:r>
            <a:r>
              <a:rPr lang="en-US" sz="2400" dirty="0">
                <a:latin typeface="Arial" pitchFamily="34" charset="0"/>
              </a:rPr>
              <a:t>Every house hold having a CHC member</a:t>
            </a:r>
          </a:p>
          <a:p>
            <a:pPr marL="342900" indent="-342900">
              <a:buFontTx/>
              <a:buAutoNum type="arabicPeriod"/>
              <a:defRPr/>
            </a:pPr>
            <a:r>
              <a:rPr lang="en-US" sz="2400" b="1" dirty="0">
                <a:latin typeface="Arial" pitchFamily="34" charset="0"/>
              </a:rPr>
              <a:t>Total Sanitation: </a:t>
            </a:r>
            <a:r>
              <a:rPr lang="en-US" sz="2400" dirty="0">
                <a:latin typeface="Arial" pitchFamily="34" charset="0"/>
              </a:rPr>
              <a:t>all households having safe sanitation  </a:t>
            </a:r>
          </a:p>
          <a:p>
            <a:pPr>
              <a:defRPr/>
            </a:pPr>
            <a:endParaRPr lang="en-US" sz="2400" dirty="0">
              <a:latin typeface="Arial" pitchFamily="34" charset="0"/>
            </a:endParaRPr>
          </a:p>
          <a:p>
            <a:pPr>
              <a:defRPr/>
            </a:pPr>
            <a:r>
              <a:rPr lang="en-US" sz="2400" b="1" dirty="0">
                <a:latin typeface="Arial" pitchFamily="34" charset="0"/>
              </a:rPr>
              <a:t>Zero Open Defecation  (ZOD)  was adopted as the slogan.</a:t>
            </a:r>
          </a:p>
          <a:p>
            <a:pPr>
              <a:defRPr/>
            </a:pPr>
            <a:r>
              <a:rPr lang="en-US" sz="2400" b="1" dirty="0">
                <a:latin typeface="Arial" pitchFamily="34" charset="0"/>
              </a:rPr>
              <a:t>It means the same as ODF except it is easier to sing </a:t>
            </a:r>
            <a:endParaRPr lang="en-US" sz="2400" dirty="0">
              <a:latin typeface="Arial" pitchFamily="34" charset="0"/>
            </a:endParaRPr>
          </a:p>
          <a:p>
            <a:pPr>
              <a:defRPr/>
            </a:pPr>
            <a:endParaRPr lang="en-US" sz="2400" b="1" dirty="0">
              <a:latin typeface="Arial" pitchFamily="34" charset="0"/>
            </a:endParaRPr>
          </a:p>
          <a:p>
            <a:pPr>
              <a:defRPr/>
            </a:pPr>
            <a:r>
              <a:rPr lang="en-US" sz="2400" b="1" dirty="0">
                <a:latin typeface="Arial" pitchFamily="34" charset="0"/>
              </a:rPr>
              <a:t>ZOD  means:</a:t>
            </a:r>
          </a:p>
          <a:p>
            <a:pPr>
              <a:buFont typeface="Arial" pitchFamily="34" charset="0"/>
              <a:buChar char="•"/>
              <a:defRPr/>
            </a:pPr>
            <a:r>
              <a:rPr lang="en-US" sz="2400" dirty="0">
                <a:latin typeface="Arial" pitchFamily="34" charset="0"/>
              </a:rPr>
              <a:t>  Open defecation free (no faeces on the ground)</a:t>
            </a:r>
          </a:p>
          <a:p>
            <a:pPr>
              <a:buFont typeface="Arial" pitchFamily="34" charset="0"/>
              <a:buChar char="•"/>
              <a:defRPr/>
            </a:pPr>
            <a:r>
              <a:rPr lang="en-US" sz="2400" dirty="0">
                <a:latin typeface="Arial" pitchFamily="34" charset="0"/>
              </a:rPr>
              <a:t>   Latrine should not allow fecal transmission by flies</a:t>
            </a:r>
          </a:p>
          <a:p>
            <a:pPr marL="347663">
              <a:buFont typeface="Arial" pitchFamily="34" charset="0"/>
              <a:buChar char="•"/>
              <a:defRPr/>
            </a:pPr>
            <a:r>
              <a:rPr lang="en-US" sz="2400" dirty="0">
                <a:latin typeface="Arial" pitchFamily="34" charset="0"/>
              </a:rPr>
              <a:t> to be properly covered toilet  (Flies cannot enter)</a:t>
            </a:r>
          </a:p>
          <a:p>
            <a:pPr marL="347663">
              <a:buFont typeface="Arial" pitchFamily="34" charset="0"/>
              <a:buChar char="•"/>
              <a:defRPr/>
            </a:pPr>
            <a:r>
              <a:rPr lang="en-US" sz="2400" dirty="0">
                <a:latin typeface="Arial" pitchFamily="34" charset="0"/>
              </a:rPr>
              <a:t> VIP with functional </a:t>
            </a:r>
            <a:r>
              <a:rPr lang="en-US" sz="2400" dirty="0" err="1">
                <a:latin typeface="Arial" pitchFamily="34" charset="0"/>
              </a:rPr>
              <a:t>ventpipe</a:t>
            </a:r>
            <a:r>
              <a:rPr lang="en-US" sz="2400" dirty="0">
                <a:latin typeface="Arial" pitchFamily="34" charset="0"/>
              </a:rPr>
              <a:t> (gauze to trap flies exit)</a:t>
            </a:r>
          </a:p>
          <a:p>
            <a:pPr>
              <a:buFont typeface="Arial" pitchFamily="34" charset="0"/>
              <a:buChar char="•"/>
              <a:defRPr/>
            </a:pPr>
            <a:endParaRPr lang="en-US" sz="2400" dirty="0">
              <a:latin typeface="Arial" pitchFamily="34" charset="0"/>
            </a:endParaRPr>
          </a:p>
          <a:p>
            <a:pPr>
              <a:defRPr/>
            </a:pPr>
            <a:endParaRPr lang="en-US" sz="2400" dirty="0">
              <a:latin typeface="Arial" pitchFamily="34" charset="0"/>
            </a:endParaRPr>
          </a:p>
        </p:txBody>
      </p:sp>
      <p:sp>
        <p:nvSpPr>
          <p:cNvPr id="26627" name="TextBox 5"/>
          <p:cNvSpPr txBox="1">
            <a:spLocks noChangeArrowheads="1"/>
          </p:cNvSpPr>
          <p:nvPr/>
        </p:nvSpPr>
        <p:spPr bwMode="auto">
          <a:xfrm>
            <a:off x="611188" y="404813"/>
            <a:ext cx="7777162" cy="1076325"/>
          </a:xfrm>
          <a:prstGeom prst="rect">
            <a:avLst/>
          </a:prstGeom>
          <a:noFill/>
          <a:ln w="9525">
            <a:noFill/>
            <a:miter lim="800000"/>
            <a:headEnd/>
            <a:tailEnd/>
          </a:ln>
        </p:spPr>
        <p:txBody>
          <a:bodyPr>
            <a:spAutoFit/>
          </a:bodyPr>
          <a:lstStyle/>
          <a:p>
            <a:r>
              <a:rPr lang="en-US" sz="3200" b="1"/>
              <a:t>Objectives of the Programme : blanket coverage of </a:t>
            </a:r>
            <a:r>
              <a:rPr lang="en-US" sz="3200" b="1">
                <a:solidFill>
                  <a:srgbClr val="FF0000"/>
                </a:solidFill>
              </a:rPr>
              <a:t>all </a:t>
            </a:r>
            <a:r>
              <a:rPr lang="en-US" sz="3200" b="1"/>
              <a:t>households with ZOD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Oval 2"/>
          <p:cNvSpPr/>
          <p:nvPr/>
        </p:nvSpPr>
        <p:spPr>
          <a:xfrm>
            <a:off x="827088" y="4149725"/>
            <a:ext cx="3384550" cy="1582738"/>
          </a:xfrm>
          <a:prstGeom prst="ellipse">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652" name="TextBox 3"/>
          <p:cNvSpPr txBox="1">
            <a:spLocks noChangeArrowheads="1"/>
          </p:cNvSpPr>
          <p:nvPr/>
        </p:nvSpPr>
        <p:spPr bwMode="auto">
          <a:xfrm rot="2056027">
            <a:off x="-17463" y="6127750"/>
            <a:ext cx="1397001" cy="369888"/>
          </a:xfrm>
          <a:prstGeom prst="rect">
            <a:avLst/>
          </a:prstGeom>
          <a:solidFill>
            <a:srgbClr val="FF0000"/>
          </a:solidFill>
          <a:ln w="9525">
            <a:noFill/>
            <a:miter lim="800000"/>
            <a:headEnd/>
            <a:tailEnd/>
          </a:ln>
        </p:spPr>
        <p:txBody>
          <a:bodyPr>
            <a:spAutoFit/>
          </a:bodyPr>
          <a:lstStyle/>
          <a:p>
            <a:r>
              <a:rPr lang="en-US" b="1">
                <a:solidFill>
                  <a:schemeClr val="bg1"/>
                </a:solidFill>
              </a:rPr>
              <a:t>3. LENGTH</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360363" y="179388"/>
            <a:ext cx="8604250" cy="585787"/>
          </a:xfrm>
          <a:prstGeom prst="rect">
            <a:avLst/>
          </a:prstGeom>
          <a:noFill/>
          <a:ln w="9525">
            <a:noFill/>
            <a:miter lim="800000"/>
            <a:headEnd/>
            <a:tailEnd/>
          </a:ln>
        </p:spPr>
        <p:txBody>
          <a:bodyPr>
            <a:spAutoFit/>
          </a:bodyPr>
          <a:lstStyle/>
          <a:p>
            <a:pPr marL="342900" indent="-342900"/>
            <a:r>
              <a:rPr lang="en-US" sz="3200" b="1">
                <a:solidFill>
                  <a:srgbClr val="000000"/>
                </a:solidFill>
              </a:rPr>
              <a:t>Basic Assumptions of CHC :  </a:t>
            </a:r>
          </a:p>
        </p:txBody>
      </p:sp>
      <p:sp>
        <p:nvSpPr>
          <p:cNvPr id="28675" name="Rectangle 5"/>
          <p:cNvSpPr>
            <a:spLocks noChangeArrowheads="1"/>
          </p:cNvSpPr>
          <p:nvPr/>
        </p:nvSpPr>
        <p:spPr bwMode="auto">
          <a:xfrm>
            <a:off x="395288" y="1052513"/>
            <a:ext cx="9144000" cy="1200150"/>
          </a:xfrm>
          <a:prstGeom prst="rect">
            <a:avLst/>
          </a:prstGeom>
          <a:noFill/>
          <a:ln w="9525">
            <a:noFill/>
            <a:miter lim="800000"/>
            <a:headEnd/>
            <a:tailEnd/>
          </a:ln>
        </p:spPr>
        <p:txBody>
          <a:bodyPr>
            <a:spAutoFit/>
          </a:bodyPr>
          <a:lstStyle/>
          <a:p>
            <a:pPr marL="800100" indent="-800100"/>
            <a:r>
              <a:rPr lang="en-US" sz="2400" b="1">
                <a:solidFill>
                  <a:srgbClr val="000000"/>
                </a:solidFill>
              </a:rPr>
              <a:t>Positive peer pressure: Need to Achieve and Improve</a:t>
            </a:r>
          </a:p>
          <a:p>
            <a:pPr marL="800100" indent="-800100"/>
            <a:r>
              <a:rPr lang="en-US" sz="2400" b="1">
                <a:solidFill>
                  <a:srgbClr val="000000"/>
                </a:solidFill>
              </a:rPr>
              <a:t>BC reinforced by  community recognition and reward </a:t>
            </a:r>
          </a:p>
          <a:p>
            <a:pPr marL="800100" indent="-800100"/>
            <a:r>
              <a:rPr lang="en-US" sz="2400" b="1">
                <a:solidFill>
                  <a:srgbClr val="000000"/>
                </a:solidFill>
              </a:rPr>
              <a:t> i.e. liberal and progressive</a:t>
            </a:r>
          </a:p>
        </p:txBody>
      </p:sp>
      <p:pic>
        <p:nvPicPr>
          <p:cNvPr id="28676" name="Picture 4" descr="C:\Documents and Settings\All Users\Documents\My Pictures\My Pictures\ZIMBABWE\October 2006\DSC01274.JPG"/>
          <p:cNvPicPr>
            <a:picLocks noChangeAspect="1" noChangeArrowheads="1"/>
          </p:cNvPicPr>
          <p:nvPr/>
        </p:nvPicPr>
        <p:blipFill>
          <a:blip r:embed="rId2" cstate="print"/>
          <a:srcRect l="24324" b="9190"/>
          <a:stretch>
            <a:fillRect/>
          </a:stretch>
        </p:blipFill>
        <p:spPr bwMode="auto">
          <a:xfrm>
            <a:off x="4284663" y="2420938"/>
            <a:ext cx="4479925" cy="4032250"/>
          </a:xfrm>
          <a:prstGeom prst="rect">
            <a:avLst/>
          </a:prstGeom>
          <a:noFill/>
          <a:ln w="9525">
            <a:noFill/>
            <a:miter lim="800000"/>
            <a:headEnd/>
            <a:tailEnd/>
          </a:ln>
        </p:spPr>
      </p:pic>
      <p:pic>
        <p:nvPicPr>
          <p:cNvPr id="28677" name="Picture 2" descr="explaining.JPG"/>
          <p:cNvPicPr>
            <a:picLocks noChangeAspect="1"/>
          </p:cNvPicPr>
          <p:nvPr/>
        </p:nvPicPr>
        <p:blipFill>
          <a:blip r:embed="rId3" cstate="print"/>
          <a:srcRect l="9068" r="10822"/>
          <a:stretch>
            <a:fillRect/>
          </a:stretch>
        </p:blipFill>
        <p:spPr bwMode="auto">
          <a:xfrm>
            <a:off x="250825" y="2781300"/>
            <a:ext cx="3816350" cy="357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539750" y="911225"/>
            <a:ext cx="8135938" cy="1077913"/>
          </a:xfrm>
          <a:prstGeom prst="rect">
            <a:avLst/>
          </a:prstGeom>
          <a:noFill/>
          <a:ln w="9525">
            <a:noFill/>
            <a:miter lim="800000"/>
            <a:headEnd/>
            <a:tailEnd/>
          </a:ln>
        </p:spPr>
        <p:txBody>
          <a:bodyPr>
            <a:spAutoFit/>
          </a:bodyPr>
          <a:lstStyle/>
          <a:p>
            <a:pPr>
              <a:defRPr/>
            </a:pPr>
            <a:r>
              <a:rPr lang="en-GB" sz="3200" b="1" dirty="0">
                <a:solidFill>
                  <a:schemeClr val="tx2">
                    <a:lumMod val="75000"/>
                  </a:schemeClr>
                </a:solidFill>
                <a:latin typeface="Calibri" pitchFamily="34" charset="0"/>
              </a:rPr>
              <a:t>A Model of Development </a:t>
            </a:r>
            <a:r>
              <a:rPr lang="en-GB" sz="3200" b="1" dirty="0">
                <a:solidFill>
                  <a:schemeClr val="tx2">
                    <a:lumMod val="75000"/>
                  </a:schemeClr>
                </a:solidFill>
                <a:latin typeface="Calibri" pitchFamily="34" charset="0"/>
              </a:rPr>
              <a:t>is one </a:t>
            </a:r>
            <a:r>
              <a:rPr lang="en-GB" sz="3200" b="1" dirty="0">
                <a:solidFill>
                  <a:schemeClr val="tx2">
                    <a:lumMod val="75000"/>
                  </a:schemeClr>
                </a:solidFill>
                <a:latin typeface="Calibri" pitchFamily="34" charset="0"/>
              </a:rPr>
              <a:t>that  can be used to explain: </a:t>
            </a:r>
            <a:endParaRPr lang="en-US" sz="3200" b="1" dirty="0">
              <a:solidFill>
                <a:schemeClr val="tx2">
                  <a:lumMod val="75000"/>
                </a:schemeClr>
              </a:solidFill>
              <a:latin typeface="Calibri" pitchFamily="34" charset="0"/>
            </a:endParaRPr>
          </a:p>
        </p:txBody>
      </p:sp>
      <p:sp>
        <p:nvSpPr>
          <p:cNvPr id="3075" name="Rectangle 5"/>
          <p:cNvSpPr>
            <a:spLocks noChangeArrowheads="1"/>
          </p:cNvSpPr>
          <p:nvPr/>
        </p:nvSpPr>
        <p:spPr bwMode="auto">
          <a:xfrm>
            <a:off x="684213" y="2268538"/>
            <a:ext cx="7289800" cy="584200"/>
          </a:xfrm>
          <a:prstGeom prst="rect">
            <a:avLst/>
          </a:prstGeom>
          <a:noFill/>
          <a:ln w="9525">
            <a:noFill/>
            <a:miter lim="800000"/>
            <a:headEnd/>
            <a:tailEnd/>
          </a:ln>
        </p:spPr>
        <p:txBody>
          <a:bodyPr wrap="none">
            <a:spAutoFit/>
          </a:bodyPr>
          <a:lstStyle/>
          <a:p>
            <a:pPr>
              <a:defRPr/>
            </a:pPr>
            <a:r>
              <a:rPr lang="en-GB" sz="3200" b="1" dirty="0">
                <a:solidFill>
                  <a:schemeClr val="tx2">
                    <a:lumMod val="75000"/>
                  </a:schemeClr>
                </a:solidFill>
                <a:latin typeface="Calibri" pitchFamily="34" charset="0"/>
              </a:rPr>
              <a:t>1. </a:t>
            </a:r>
            <a:r>
              <a:rPr lang="en-GB" sz="3200" dirty="0">
                <a:solidFill>
                  <a:schemeClr val="tx2">
                    <a:lumMod val="75000"/>
                  </a:schemeClr>
                </a:solidFill>
                <a:latin typeface="Calibri" pitchFamily="34" charset="0"/>
              </a:rPr>
              <a:t>Why people are galvanised into action</a:t>
            </a:r>
            <a:r>
              <a:rPr lang="en-GB" sz="3200" b="1" dirty="0">
                <a:solidFill>
                  <a:schemeClr val="tx2">
                    <a:lumMod val="75000"/>
                  </a:schemeClr>
                </a:solidFill>
                <a:latin typeface="Calibri" pitchFamily="34" charset="0"/>
              </a:rPr>
              <a:t>. </a:t>
            </a:r>
            <a:endParaRPr lang="en-US" sz="3200" b="1" dirty="0">
              <a:solidFill>
                <a:schemeClr val="tx2">
                  <a:lumMod val="75000"/>
                </a:schemeClr>
              </a:solidFill>
              <a:latin typeface="Calibri" pitchFamily="34" charset="0"/>
            </a:endParaRPr>
          </a:p>
        </p:txBody>
      </p:sp>
      <p:sp>
        <p:nvSpPr>
          <p:cNvPr id="3076" name="Rectangle 6"/>
          <p:cNvSpPr>
            <a:spLocks noChangeArrowheads="1"/>
          </p:cNvSpPr>
          <p:nvPr/>
        </p:nvSpPr>
        <p:spPr bwMode="auto">
          <a:xfrm>
            <a:off x="684213" y="3214688"/>
            <a:ext cx="7991475" cy="1077912"/>
          </a:xfrm>
          <a:prstGeom prst="rect">
            <a:avLst/>
          </a:prstGeom>
          <a:noFill/>
          <a:ln w="9525">
            <a:noFill/>
            <a:miter lim="800000"/>
            <a:headEnd/>
            <a:tailEnd/>
          </a:ln>
        </p:spPr>
        <p:txBody>
          <a:bodyPr>
            <a:spAutoFit/>
          </a:bodyPr>
          <a:lstStyle/>
          <a:p>
            <a:pPr marL="450850" indent="-450850">
              <a:defRPr/>
            </a:pPr>
            <a:r>
              <a:rPr lang="en-GB" sz="3200" b="1" dirty="0">
                <a:solidFill>
                  <a:schemeClr val="tx2">
                    <a:lumMod val="75000"/>
                  </a:schemeClr>
                </a:solidFill>
                <a:latin typeface="Calibri" pitchFamily="34" charset="0"/>
              </a:rPr>
              <a:t>2. </a:t>
            </a:r>
            <a:r>
              <a:rPr lang="en-GB" sz="3200" dirty="0">
                <a:solidFill>
                  <a:schemeClr val="tx2">
                    <a:lumMod val="75000"/>
                  </a:schemeClr>
                </a:solidFill>
                <a:latin typeface="Calibri" pitchFamily="34" charset="0"/>
              </a:rPr>
              <a:t>Predict the conditions under which such action  will occur.</a:t>
            </a:r>
            <a:endParaRPr lang="en-US" sz="3200" dirty="0">
              <a:solidFill>
                <a:schemeClr val="tx2">
                  <a:lumMod val="75000"/>
                </a:schemeClr>
              </a:solidFill>
              <a:latin typeface="Calibri" pitchFamily="34" charset="0"/>
            </a:endParaRPr>
          </a:p>
        </p:txBody>
      </p:sp>
      <p:sp>
        <p:nvSpPr>
          <p:cNvPr id="3077" name="Rectangle 7"/>
          <p:cNvSpPr>
            <a:spLocks noChangeArrowheads="1"/>
          </p:cNvSpPr>
          <p:nvPr/>
        </p:nvSpPr>
        <p:spPr bwMode="auto">
          <a:xfrm>
            <a:off x="684213" y="4508500"/>
            <a:ext cx="8135937" cy="1570038"/>
          </a:xfrm>
          <a:prstGeom prst="rect">
            <a:avLst/>
          </a:prstGeom>
          <a:noFill/>
          <a:ln w="9525">
            <a:noFill/>
            <a:miter lim="800000"/>
            <a:headEnd/>
            <a:tailEnd/>
          </a:ln>
        </p:spPr>
        <p:txBody>
          <a:bodyPr>
            <a:spAutoFit/>
          </a:bodyPr>
          <a:lstStyle/>
          <a:p>
            <a:pPr marL="450850" indent="-450850">
              <a:tabLst>
                <a:tab pos="450850" algn="l"/>
              </a:tabLst>
              <a:defRPr/>
            </a:pPr>
            <a:r>
              <a:rPr lang="en-GB" sz="3200" b="1" dirty="0">
                <a:solidFill>
                  <a:schemeClr val="tx2">
                    <a:lumMod val="75000"/>
                  </a:schemeClr>
                </a:solidFill>
                <a:latin typeface="Calibri" pitchFamily="34" charset="0"/>
              </a:rPr>
              <a:t>3. </a:t>
            </a:r>
            <a:r>
              <a:rPr lang="en-GB" sz="3200" dirty="0">
                <a:solidFill>
                  <a:schemeClr val="tx2">
                    <a:lumMod val="75000"/>
                  </a:schemeClr>
                </a:solidFill>
                <a:latin typeface="Calibri" pitchFamily="34" charset="0"/>
              </a:rPr>
              <a:t>It should also demonstrate the relationship between knowledge, belief, social norms and behaviour. </a:t>
            </a:r>
            <a:endParaRPr lang="en-US" sz="3200" dirty="0">
              <a:solidFill>
                <a:schemeClr val="tx2">
                  <a:lumMod val="75000"/>
                </a:schemeClr>
              </a:solidFill>
              <a:latin typeface="Calibri" pitchFamily="34" charset="0"/>
            </a:endParaRPr>
          </a:p>
        </p:txBody>
      </p:sp>
      <p:pic>
        <p:nvPicPr>
          <p:cNvPr id="12294" name="Picture 5" descr="AA-banner-468px-120.gif"/>
          <p:cNvPicPr>
            <a:picLocks noChangeAspect="1"/>
          </p:cNvPicPr>
          <p:nvPr/>
        </p:nvPicPr>
        <p:blipFill>
          <a:blip r:embed="rId3" cstate="print"/>
          <a:srcRect/>
          <a:stretch>
            <a:fillRect/>
          </a:stretch>
        </p:blipFill>
        <p:spPr bwMode="auto">
          <a:xfrm>
            <a:off x="5003800" y="-26988"/>
            <a:ext cx="2982913" cy="7635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allAtOnce"/>
      <p:bldP spid="3076" grpId="0"/>
      <p:bldP spid="307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421188"/>
          </a:xfrm>
        </p:spPr>
        <p:txBody>
          <a:bodyPr/>
          <a:lstStyle/>
          <a:p>
            <a:pPr marL="514350" indent="-514350">
              <a:buFont typeface="Arial" charset="0"/>
              <a:buNone/>
            </a:pPr>
            <a:r>
              <a:rPr lang="en-US" sz="2400" b="1" smtClean="0">
                <a:latin typeface="Arial" charset="0"/>
                <a:cs typeface="Arial" charset="0"/>
              </a:rPr>
              <a:t>ETHICAL BEHAVIOUR CHANGE SHOULD:</a:t>
            </a:r>
          </a:p>
          <a:p>
            <a:pPr marL="514350" indent="-514350">
              <a:buFont typeface="Arial" charset="0"/>
              <a:buNone/>
            </a:pPr>
            <a:r>
              <a:rPr lang="en-US" sz="2400" b="1" smtClean="0">
                <a:latin typeface="Arial" charset="0"/>
                <a:cs typeface="Arial" charset="0"/>
              </a:rPr>
              <a:t> </a:t>
            </a:r>
          </a:p>
          <a:p>
            <a:pPr marL="514350" indent="-514350"/>
            <a:r>
              <a:rPr lang="en-US" sz="2400" b="1" smtClean="0">
                <a:latin typeface="Arial" charset="0"/>
                <a:cs typeface="Arial" charset="0"/>
              </a:rPr>
              <a:t>Enhance not undermine community </a:t>
            </a:r>
          </a:p>
          <a:p>
            <a:pPr marL="514350" indent="-514350">
              <a:spcBef>
                <a:spcPts val="1200"/>
              </a:spcBef>
            </a:pPr>
            <a:r>
              <a:rPr lang="en-US" sz="2400" b="1" smtClean="0">
                <a:latin typeface="Arial" charset="0"/>
                <a:cs typeface="Arial" charset="0"/>
              </a:rPr>
              <a:t>Use positive not negative peer pressure </a:t>
            </a:r>
          </a:p>
          <a:p>
            <a:pPr marL="514350" indent="-514350">
              <a:spcBef>
                <a:spcPts val="1200"/>
              </a:spcBef>
            </a:pPr>
            <a:r>
              <a:rPr lang="en-US" sz="2400" b="1" smtClean="0">
                <a:latin typeface="Arial" charset="0"/>
                <a:cs typeface="Arial" charset="0"/>
              </a:rPr>
              <a:t>Build consensus rather than divide </a:t>
            </a:r>
          </a:p>
          <a:p>
            <a:pPr marL="514350" indent="-514350">
              <a:spcBef>
                <a:spcPts val="1200"/>
              </a:spcBef>
            </a:pPr>
            <a:r>
              <a:rPr lang="en-US" sz="2400" b="1" smtClean="0">
                <a:latin typeface="Arial" charset="0"/>
                <a:cs typeface="Arial" charset="0"/>
              </a:rPr>
              <a:t>Appeal to group rather than individual</a:t>
            </a:r>
          </a:p>
        </p:txBody>
      </p:sp>
      <p:sp>
        <p:nvSpPr>
          <p:cNvPr id="29699" name="TextBox 3"/>
          <p:cNvSpPr txBox="1">
            <a:spLocks noChangeArrowheads="1"/>
          </p:cNvSpPr>
          <p:nvPr/>
        </p:nvSpPr>
        <p:spPr bwMode="auto">
          <a:xfrm>
            <a:off x="504825" y="333375"/>
            <a:ext cx="8459788" cy="460375"/>
          </a:xfrm>
          <a:prstGeom prst="rect">
            <a:avLst/>
          </a:prstGeom>
          <a:noFill/>
          <a:ln w="9525">
            <a:noFill/>
            <a:miter lim="800000"/>
            <a:headEnd/>
            <a:tailEnd/>
          </a:ln>
        </p:spPr>
        <p:txBody>
          <a:bodyPr>
            <a:spAutoFit/>
          </a:bodyPr>
          <a:lstStyle/>
          <a:p>
            <a:r>
              <a:rPr lang="en-US" sz="2400" b="1"/>
              <a:t>THE BIG  DIFFERENCE:  OUR BASIC ASSUMPTIONS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1"/>
          <p:cNvSpPr txBox="1">
            <a:spLocks noChangeArrowheads="1"/>
          </p:cNvSpPr>
          <p:nvPr/>
        </p:nvSpPr>
        <p:spPr bwMode="auto">
          <a:xfrm>
            <a:off x="611188" y="404813"/>
            <a:ext cx="7200900" cy="1076325"/>
          </a:xfrm>
          <a:prstGeom prst="rect">
            <a:avLst/>
          </a:prstGeom>
          <a:noFill/>
          <a:ln w="9525">
            <a:noFill/>
            <a:miter lim="800000"/>
            <a:headEnd/>
            <a:tailEnd/>
          </a:ln>
        </p:spPr>
        <p:txBody>
          <a:bodyPr>
            <a:spAutoFit/>
          </a:bodyPr>
          <a:lstStyle/>
          <a:p>
            <a:r>
              <a:rPr lang="en-US" sz="2800">
                <a:cs typeface="Arial" charset="0"/>
              </a:rPr>
              <a:t>: </a:t>
            </a:r>
            <a:r>
              <a:rPr lang="en-US" sz="3600" b="1">
                <a:latin typeface="Franklin Gothic Book" pitchFamily="34" charset="0"/>
              </a:rPr>
              <a:t>Recommendations </a:t>
            </a:r>
          </a:p>
          <a:p>
            <a:endParaRPr lang="en-US" sz="2800">
              <a:cs typeface="Arial" charset="0"/>
            </a:endParaRPr>
          </a:p>
        </p:txBody>
      </p:sp>
      <p:sp>
        <p:nvSpPr>
          <p:cNvPr id="3" name="TextBox 2"/>
          <p:cNvSpPr txBox="1">
            <a:spLocks noChangeArrowheads="1"/>
          </p:cNvSpPr>
          <p:nvPr/>
        </p:nvSpPr>
        <p:spPr bwMode="auto">
          <a:xfrm>
            <a:off x="539750" y="1773238"/>
            <a:ext cx="5616575" cy="4030662"/>
          </a:xfrm>
          <a:prstGeom prst="rect">
            <a:avLst/>
          </a:prstGeom>
          <a:noFill/>
          <a:ln w="9525">
            <a:noFill/>
            <a:miter lim="800000"/>
            <a:headEnd/>
            <a:tailEnd/>
          </a:ln>
        </p:spPr>
        <p:txBody>
          <a:bodyPr>
            <a:spAutoFit/>
          </a:bodyPr>
          <a:lstStyle/>
          <a:p>
            <a:r>
              <a:rPr lang="en-US" sz="3200" b="1">
                <a:latin typeface="Franklin Gothic Book" pitchFamily="34" charset="0"/>
              </a:rPr>
              <a:t>Revitalise  / Evolve CLTS</a:t>
            </a:r>
          </a:p>
          <a:p>
            <a:endParaRPr lang="en-US" sz="3200">
              <a:latin typeface="Franklin Gothic Book" pitchFamily="34" charset="0"/>
            </a:endParaRPr>
          </a:p>
          <a:p>
            <a:r>
              <a:rPr lang="en-US" sz="3200">
                <a:latin typeface="Franklin Gothic Book" pitchFamily="34" charset="0"/>
              </a:rPr>
              <a:t>CHCs should be started in areas where there is already or  where there will be CLTS </a:t>
            </a:r>
          </a:p>
          <a:p>
            <a:endParaRPr lang="en-US" sz="3200">
              <a:latin typeface="Franklin Gothic Book" pitchFamily="34" charset="0"/>
            </a:endParaRPr>
          </a:p>
          <a:p>
            <a:r>
              <a:rPr lang="en-US" sz="3200">
                <a:latin typeface="Franklin Gothic Book" pitchFamily="34" charset="0"/>
              </a:rPr>
              <a:t>CLTS Triggering is one of the 20 sessions in the CHC curriculum </a:t>
            </a:r>
          </a:p>
        </p:txBody>
      </p:sp>
      <p:cxnSp>
        <p:nvCxnSpPr>
          <p:cNvPr id="5" name="Straight Connector 4"/>
          <p:cNvCxnSpPr/>
          <p:nvPr/>
        </p:nvCxnSpPr>
        <p:spPr>
          <a:xfrm>
            <a:off x="7524750" y="1773238"/>
            <a:ext cx="71438" cy="3887787"/>
          </a:xfrm>
          <a:prstGeom prst="line">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725" name="Rectangle 7"/>
          <p:cNvSpPr>
            <a:spLocks noChangeArrowheads="1"/>
          </p:cNvSpPr>
          <p:nvPr/>
        </p:nvSpPr>
        <p:spPr bwMode="auto">
          <a:xfrm>
            <a:off x="15012988" y="1268413"/>
            <a:ext cx="5832475" cy="2032000"/>
          </a:xfrm>
          <a:prstGeom prst="rect">
            <a:avLst/>
          </a:prstGeom>
          <a:solidFill>
            <a:schemeClr val="bg1"/>
          </a:solidFill>
          <a:ln w="9525">
            <a:noFill/>
            <a:miter lim="800000"/>
            <a:headEnd/>
            <a:tailEnd/>
          </a:ln>
        </p:spPr>
        <p:txBody>
          <a:bodyPr>
            <a:spAutoFit/>
          </a:bodyPr>
          <a:lstStyle/>
          <a:p>
            <a:r>
              <a:rPr lang="en-US">
                <a:latin typeface="Franklin Gothic Book" pitchFamily="34" charset="0"/>
              </a:rPr>
              <a:t>The BOTH survey results were similar to those of the CHC survey (see Appendix Tables B7 and B8 for results, available online at http://www.iwaponline.</a:t>
            </a:r>
          </a:p>
          <a:p>
            <a:r>
              <a:rPr lang="en-US">
                <a:latin typeface="Franklin Gothic Book" pitchFamily="34" charset="0"/>
              </a:rPr>
              <a:t>com/washdev/001/015.pdf) with the exception of ‘the presence of a latrine’ which differed significantly (26% CHC versus 93% ‘BOTH’, p,0.0001). This suggests there is</a:t>
            </a:r>
          </a:p>
          <a:p>
            <a:r>
              <a:rPr lang="en-US">
                <a:latin typeface="Franklin Gothic Book" pitchFamily="34" charset="0"/>
              </a:rPr>
              <a:t>scope for the two approaches to complement one another</a:t>
            </a:r>
          </a:p>
        </p:txBody>
      </p:sp>
      <p:cxnSp>
        <p:nvCxnSpPr>
          <p:cNvPr id="11" name="Straight Connector 10"/>
          <p:cNvCxnSpPr/>
          <p:nvPr/>
        </p:nvCxnSpPr>
        <p:spPr>
          <a:xfrm>
            <a:off x="6659563" y="2781300"/>
            <a:ext cx="1944687"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852988"/>
            <a:ext cx="8458200" cy="1222375"/>
          </a:xfrm>
        </p:spPr>
        <p:txBody>
          <a:bodyPr/>
          <a:lstStyle/>
          <a:p>
            <a:pPr>
              <a:defRPr/>
            </a:pPr>
            <a:endParaRPr lang="en-US"/>
          </a:p>
        </p:txBody>
      </p:sp>
      <p:sp>
        <p:nvSpPr>
          <p:cNvPr id="3" name="Subtitle 2"/>
          <p:cNvSpPr>
            <a:spLocks noGrp="1"/>
          </p:cNvSpPr>
          <p:nvPr>
            <p:ph type="subTitle" idx="1"/>
          </p:nvPr>
        </p:nvSpPr>
        <p:spPr/>
        <p:txBody>
          <a:bodyPr/>
          <a:lstStyle/>
          <a:p>
            <a:pPr>
              <a:defRPr/>
            </a:pPr>
            <a:r>
              <a:rPr lang="en-US" dirty="0" smtClean="0"/>
              <a:t>THE END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1"/>
          <p:cNvSpPr txBox="1">
            <a:spLocks noChangeArrowheads="1"/>
          </p:cNvSpPr>
          <p:nvPr/>
        </p:nvSpPr>
        <p:spPr bwMode="auto">
          <a:xfrm>
            <a:off x="611188" y="260350"/>
            <a:ext cx="7416800" cy="831850"/>
          </a:xfrm>
          <a:prstGeom prst="rect">
            <a:avLst/>
          </a:prstGeom>
          <a:noFill/>
          <a:ln w="9525">
            <a:noFill/>
            <a:miter lim="800000"/>
            <a:headEnd/>
            <a:tailEnd/>
          </a:ln>
        </p:spPr>
        <p:txBody>
          <a:bodyPr>
            <a:spAutoFit/>
          </a:bodyPr>
          <a:lstStyle/>
          <a:p>
            <a:r>
              <a:rPr lang="en-US" sz="2400" b="1">
                <a:latin typeface="Franklin Gothic Book" pitchFamily="34" charset="0"/>
              </a:rPr>
              <a:t>CLTS In Nigeria : extact from  ‘Revitalising CLTS: A Process guide, Wateraid . 2011</a:t>
            </a:r>
          </a:p>
        </p:txBody>
      </p:sp>
      <p:sp>
        <p:nvSpPr>
          <p:cNvPr id="32771" name="TextBox 2"/>
          <p:cNvSpPr txBox="1">
            <a:spLocks noChangeArrowheads="1"/>
          </p:cNvSpPr>
          <p:nvPr/>
        </p:nvSpPr>
        <p:spPr bwMode="auto">
          <a:xfrm>
            <a:off x="611188" y="1341438"/>
            <a:ext cx="8281987" cy="5262562"/>
          </a:xfrm>
          <a:prstGeom prst="rect">
            <a:avLst/>
          </a:prstGeom>
          <a:noFill/>
          <a:ln w="9525">
            <a:noFill/>
            <a:miter lim="800000"/>
            <a:headEnd/>
            <a:tailEnd/>
          </a:ln>
        </p:spPr>
        <p:txBody>
          <a:bodyPr>
            <a:spAutoFit/>
          </a:bodyPr>
          <a:lstStyle/>
          <a:p>
            <a:r>
              <a:rPr lang="en-US" sz="2400" b="1">
                <a:latin typeface="Franklin Gothic Book" pitchFamily="34" charset="0"/>
              </a:rPr>
              <a:t>‘Unsatisfactory results: Reports from a monitoring exercise conducted by NTGS indicated a large number of unsatisfactory results and outputs from implementing the approach in Nigeria. Over 1500 communities were reported to have been triggered but less than 500 to be open defecation Free –the first step towards total sanitation. …. The main reason suggested as poor facilitation….  </a:t>
            </a:r>
          </a:p>
          <a:p>
            <a:endParaRPr lang="en-US" sz="2400" b="1">
              <a:latin typeface="Franklin Gothic Book" pitchFamily="34" charset="0"/>
            </a:endParaRPr>
          </a:p>
          <a:p>
            <a:r>
              <a:rPr lang="en-US" sz="2400" b="1">
                <a:latin typeface="Franklin Gothic Book" pitchFamily="34" charset="0"/>
              </a:rPr>
              <a:t>Regional training on CLTS by Unicef and WaterAid provided by Kamal Kar and Richard  Chambers  failed to result in significant progress in communities reaching ODF, leading to a demand for deeper analysis to increase the effectiveness and impact of CLTS in Nigeria.  The most recent evaluation  (2009) was very specific on the dangers of promoting CLTS as it is currently done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ChangeArrowheads="1"/>
          </p:cNvSpPr>
          <p:nvPr/>
        </p:nvSpPr>
        <p:spPr bwMode="auto">
          <a:xfrm>
            <a:off x="755650" y="746125"/>
            <a:ext cx="7272338" cy="5510213"/>
          </a:xfrm>
          <a:prstGeom prst="rect">
            <a:avLst/>
          </a:prstGeom>
          <a:noFill/>
          <a:ln w="9525">
            <a:noFill/>
            <a:miter lim="800000"/>
            <a:headEnd/>
            <a:tailEnd/>
          </a:ln>
        </p:spPr>
        <p:txBody>
          <a:bodyPr anchor="ctr">
            <a:spAutoFit/>
          </a:bodyPr>
          <a:lstStyle/>
          <a:p>
            <a:r>
              <a:rPr lang="en-US" sz="3200" b="1" i="1">
                <a:solidFill>
                  <a:srgbClr val="333333"/>
                </a:solidFill>
                <a:latin typeface="Calibri" pitchFamily="34" charset="0"/>
                <a:cs typeface="Times New Roman" pitchFamily="18" charset="0"/>
              </a:rPr>
              <a:t>At its mildest, this (CLTS)  meant squads of teachers and youths, who patrolled the fields and blew whistles when they spotted people defecating. Schoolchildren whose families did not have toilets were humiliated in the classroom. Men followed women – and vice versa – all day, denying people the opportunity even to urinate. These strategies are the norm, not the exception, and have also been deployed in </a:t>
            </a:r>
            <a:r>
              <a:rPr lang="en-US" sz="3200" b="1" i="1">
                <a:solidFill>
                  <a:srgbClr val="000000"/>
                </a:solidFill>
                <a:latin typeface="Calibri" pitchFamily="34" charset="0"/>
                <a:cs typeface="Times New Roman" pitchFamily="18" charset="0"/>
                <a:hlinkClick r:id="rId3"/>
              </a:rPr>
              <a:t>Nepal</a:t>
            </a:r>
            <a:r>
              <a:rPr lang="en-US" sz="3200" b="1" i="1">
                <a:solidFill>
                  <a:srgbClr val="000000"/>
                </a:solidFill>
                <a:latin typeface="Calibri" pitchFamily="34" charset="0"/>
                <a:cs typeface="Times New Roman" pitchFamily="18" charset="0"/>
              </a:rPr>
              <a:t> and </a:t>
            </a:r>
            <a:r>
              <a:rPr lang="en-US" sz="3200" b="1" i="1">
                <a:solidFill>
                  <a:srgbClr val="000000"/>
                </a:solidFill>
                <a:latin typeface="Calibri" pitchFamily="34" charset="0"/>
                <a:cs typeface="Times New Roman" pitchFamily="18" charset="0"/>
                <a:hlinkClick r:id="rId4"/>
              </a:rPr>
              <a:t>Bangladesh</a:t>
            </a:r>
            <a:r>
              <a:rPr lang="en-US" sz="3200" b="1" i="1">
                <a:solidFill>
                  <a:srgbClr val="333333"/>
                </a:solidFill>
                <a:latin typeface="Calibri" pitchFamily="34" charset="0"/>
                <a:cs typeface="Times New Roman" pitchFamily="18" charset="0"/>
              </a:rPr>
              <a:t>.</a:t>
            </a:r>
            <a:endParaRPr lang="en-US" sz="3200" b="1"/>
          </a:p>
        </p:txBody>
      </p:sp>
      <p:sp>
        <p:nvSpPr>
          <p:cNvPr id="33795" name="TextBox 2"/>
          <p:cNvSpPr txBox="1">
            <a:spLocks noChangeArrowheads="1"/>
          </p:cNvSpPr>
          <p:nvPr/>
        </p:nvSpPr>
        <p:spPr bwMode="auto">
          <a:xfrm>
            <a:off x="0" y="6488113"/>
            <a:ext cx="1728788" cy="369887"/>
          </a:xfrm>
          <a:prstGeom prst="rect">
            <a:avLst/>
          </a:prstGeom>
          <a:solidFill>
            <a:srgbClr val="FF0000"/>
          </a:solidFill>
          <a:ln w="9525">
            <a:noFill/>
            <a:miter lim="800000"/>
            <a:headEnd/>
            <a:tailEnd/>
          </a:ln>
        </p:spPr>
        <p:txBody>
          <a:bodyPr>
            <a:spAutoFit/>
          </a:bodyPr>
          <a:lstStyle/>
          <a:p>
            <a:r>
              <a:rPr lang="en-US" b="1">
                <a:solidFill>
                  <a:schemeClr val="bg1"/>
                </a:solidFill>
              </a:rPr>
              <a:t>10. ETHICS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539750" y="476250"/>
            <a:ext cx="8064500" cy="6002338"/>
          </a:xfrm>
          <a:prstGeom prst="rect">
            <a:avLst/>
          </a:prstGeom>
          <a:noFill/>
          <a:ln w="9525">
            <a:noFill/>
            <a:miter lim="800000"/>
            <a:headEnd/>
            <a:tailEnd/>
          </a:ln>
        </p:spPr>
        <p:txBody>
          <a:bodyPr>
            <a:spAutoFit/>
          </a:bodyPr>
          <a:lstStyle/>
          <a:p>
            <a:pPr eaLnBrk="0" hangingPunct="0"/>
            <a:r>
              <a:rPr lang="en-US" sz="3200" b="1" i="1">
                <a:solidFill>
                  <a:srgbClr val="333333"/>
                </a:solidFill>
                <a:latin typeface="Calibri" pitchFamily="34" charset="0"/>
                <a:cs typeface="Times New Roman" pitchFamily="18" charset="0"/>
              </a:rPr>
              <a:t>Equally common, though, were more questionable tactics. Squads threw stones at people defecating. Women were photographed and their pictures displayed publicly. The local government institution, the gram panchayat, threatened to cut off households’ water and electricity supplies until their owners had signed contracts promising to build latrines. A handful of  very poor people reported that a toilet had been hastily constructed in their yards without their consent.</a:t>
            </a:r>
            <a:endParaRPr lang="en-US" sz="3200" b="1"/>
          </a:p>
        </p:txBody>
      </p:sp>
      <p:sp>
        <p:nvSpPr>
          <p:cNvPr id="34819" name="TextBox 2"/>
          <p:cNvSpPr txBox="1">
            <a:spLocks noChangeArrowheads="1"/>
          </p:cNvSpPr>
          <p:nvPr/>
        </p:nvSpPr>
        <p:spPr bwMode="auto">
          <a:xfrm>
            <a:off x="0" y="6488113"/>
            <a:ext cx="1728788" cy="369887"/>
          </a:xfrm>
          <a:prstGeom prst="rect">
            <a:avLst/>
          </a:prstGeom>
          <a:solidFill>
            <a:srgbClr val="FF0000"/>
          </a:solidFill>
          <a:ln w="9525">
            <a:noFill/>
            <a:miter lim="800000"/>
            <a:headEnd/>
            <a:tailEnd/>
          </a:ln>
        </p:spPr>
        <p:txBody>
          <a:bodyPr>
            <a:spAutoFit/>
          </a:bodyPr>
          <a:lstStyle/>
          <a:p>
            <a:r>
              <a:rPr lang="en-US" b="1">
                <a:solidFill>
                  <a:schemeClr val="bg1"/>
                </a:solidFill>
              </a:rPr>
              <a:t>10. ETHICS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ChangeArrowheads="1"/>
          </p:cNvSpPr>
          <p:nvPr/>
        </p:nvSpPr>
        <p:spPr bwMode="auto">
          <a:xfrm>
            <a:off x="755650" y="1341438"/>
            <a:ext cx="7777163" cy="4524375"/>
          </a:xfrm>
          <a:prstGeom prst="rect">
            <a:avLst/>
          </a:prstGeom>
          <a:noFill/>
          <a:ln w="9525">
            <a:noFill/>
            <a:miter lim="800000"/>
            <a:headEnd/>
            <a:tailEnd/>
          </a:ln>
        </p:spPr>
        <p:txBody>
          <a:bodyPr>
            <a:spAutoFit/>
          </a:bodyPr>
          <a:lstStyle/>
          <a:p>
            <a:pPr eaLnBrk="0" hangingPunct="0"/>
            <a:r>
              <a:rPr lang="en-US" sz="3200" b="1" i="1">
                <a:solidFill>
                  <a:srgbClr val="333333"/>
                </a:solidFill>
                <a:latin typeface="Calibri" pitchFamily="34" charset="0"/>
                <a:cs typeface="Times New Roman" pitchFamily="18" charset="0"/>
              </a:rPr>
              <a:t>A local official proudly testified to the extremes of the coercion. He had personally locked up houses when people were out defecating, forcing them to come to his office and sign a contract to build a toilet before he would give them the keys. Another time, he had collected a woman’s faeces and dumped them on her kitchen table.</a:t>
            </a:r>
            <a:r>
              <a:rPr lang="en-GB" sz="3200" b="1">
                <a:ea typeface="Calibri" pitchFamily="34" charset="0"/>
                <a:cs typeface="Times New Roman" pitchFamily="18" charset="0"/>
              </a:rPr>
              <a:t> (Chaterjee, 2011).</a:t>
            </a:r>
            <a:r>
              <a:rPr lang="en-US" sz="3200" b="1"/>
              <a:t> </a:t>
            </a:r>
          </a:p>
        </p:txBody>
      </p:sp>
      <p:sp>
        <p:nvSpPr>
          <p:cNvPr id="35843" name="TextBox 2"/>
          <p:cNvSpPr txBox="1">
            <a:spLocks noChangeArrowheads="1"/>
          </p:cNvSpPr>
          <p:nvPr/>
        </p:nvSpPr>
        <p:spPr bwMode="auto">
          <a:xfrm>
            <a:off x="0" y="6488113"/>
            <a:ext cx="1728788" cy="369887"/>
          </a:xfrm>
          <a:prstGeom prst="rect">
            <a:avLst/>
          </a:prstGeom>
          <a:solidFill>
            <a:srgbClr val="FF0000"/>
          </a:solidFill>
          <a:ln w="9525">
            <a:noFill/>
            <a:miter lim="800000"/>
            <a:headEnd/>
            <a:tailEnd/>
          </a:ln>
        </p:spPr>
        <p:txBody>
          <a:bodyPr>
            <a:spAutoFit/>
          </a:bodyPr>
          <a:lstStyle/>
          <a:p>
            <a:r>
              <a:rPr lang="en-US" b="1">
                <a:solidFill>
                  <a:schemeClr val="bg1"/>
                </a:solidFill>
              </a:rPr>
              <a:t>10. ETHICS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95288" y="908050"/>
            <a:ext cx="8002587" cy="936625"/>
          </a:xfrm>
        </p:spPr>
        <p:txBody>
          <a:bodyPr>
            <a:normAutofit fontScale="90000"/>
          </a:bodyPr>
          <a:lstStyle/>
          <a:p>
            <a:pPr eaLnBrk="1" fontAlgn="auto" hangingPunct="1">
              <a:spcAft>
                <a:spcPts val="0"/>
              </a:spcAft>
              <a:defRPr/>
            </a:pPr>
            <a:r>
              <a:rPr sz="2400" b="1" dirty="0" smtClean="0">
                <a:solidFill>
                  <a:schemeClr val="tx2">
                    <a:lumMod val="75000"/>
                  </a:schemeClr>
                </a:solidFill>
                <a:latin typeface="Arial Black" pitchFamily="34" charset="0"/>
              </a:rPr>
              <a:t>A </a:t>
            </a:r>
            <a:r>
              <a:rPr lang="en-US" sz="2400" b="1" dirty="0" smtClean="0">
                <a:solidFill>
                  <a:schemeClr val="tx2">
                    <a:lumMod val="75000"/>
                  </a:schemeClr>
                </a:solidFill>
                <a:latin typeface="Arial Black" pitchFamily="34" charset="0"/>
              </a:rPr>
              <a:t>Model is the </a:t>
            </a:r>
            <a:r>
              <a:rPr lang="en-US" sz="2400" b="1" dirty="0" err="1" smtClean="0">
                <a:solidFill>
                  <a:schemeClr val="tx2">
                    <a:lumMod val="75000"/>
                  </a:schemeClr>
                </a:solidFill>
                <a:latin typeface="Arial Black" pitchFamily="34" charset="0"/>
              </a:rPr>
              <a:t>visualisation</a:t>
            </a:r>
            <a:r>
              <a:rPr lang="en-US" sz="2400" b="1" dirty="0" smtClean="0">
                <a:solidFill>
                  <a:schemeClr val="tx2">
                    <a:lumMod val="75000"/>
                  </a:schemeClr>
                </a:solidFill>
                <a:latin typeface="Arial Black" pitchFamily="34" charset="0"/>
              </a:rPr>
              <a:t> of a T</a:t>
            </a:r>
            <a:r>
              <a:rPr sz="2400" b="1" dirty="0" smtClean="0">
                <a:solidFill>
                  <a:schemeClr val="tx2">
                    <a:lumMod val="75000"/>
                  </a:schemeClr>
                </a:solidFill>
                <a:latin typeface="Arial Black" pitchFamily="34" charset="0"/>
              </a:rPr>
              <a:t>heory </a:t>
            </a:r>
            <a:r>
              <a:rPr lang="en-US" sz="2400" b="1" dirty="0" smtClean="0">
                <a:solidFill>
                  <a:schemeClr val="tx2">
                    <a:lumMod val="75000"/>
                  </a:schemeClr>
                </a:solidFill>
                <a:latin typeface="Arial Black" pitchFamily="34" charset="0"/>
              </a:rPr>
              <a:t>which </a:t>
            </a:r>
            <a:r>
              <a:rPr sz="2400" b="1" dirty="0" smtClean="0">
                <a:solidFill>
                  <a:schemeClr val="tx2">
                    <a:lumMod val="75000"/>
                  </a:schemeClr>
                </a:solidFill>
                <a:latin typeface="Arial Black" pitchFamily="34" charset="0"/>
              </a:rPr>
              <a:t>is based on Assumptions formed by:</a:t>
            </a:r>
          </a:p>
        </p:txBody>
      </p:sp>
      <p:sp>
        <p:nvSpPr>
          <p:cNvPr id="5123" name="Content Placeholder 2"/>
          <p:cNvSpPr>
            <a:spLocks noGrp="1"/>
          </p:cNvSpPr>
          <p:nvPr>
            <p:ph idx="1"/>
          </p:nvPr>
        </p:nvSpPr>
        <p:spPr>
          <a:xfrm>
            <a:off x="395288" y="1628775"/>
            <a:ext cx="8229600" cy="2016125"/>
          </a:xfrm>
        </p:spPr>
        <p:txBody>
          <a:bodyPr>
            <a:noAutofit/>
          </a:bodyPr>
          <a:lstStyle/>
          <a:p>
            <a:pPr marL="457200" indent="-457200" eaLnBrk="1" fontAlgn="auto" hangingPunct="1">
              <a:spcAft>
                <a:spcPts val="0"/>
              </a:spcAft>
              <a:buClr>
                <a:schemeClr val="accent3"/>
              </a:buClr>
              <a:buFont typeface="Wingdings 2"/>
              <a:buNone/>
              <a:defRPr/>
            </a:pPr>
            <a:endParaRPr lang="en-GB" sz="2400" dirty="0" smtClean="0"/>
          </a:p>
          <a:p>
            <a:pPr marL="457200" indent="-457200" eaLnBrk="1" fontAlgn="auto" hangingPunct="1">
              <a:spcAft>
                <a:spcPts val="0"/>
              </a:spcAft>
              <a:buClr>
                <a:schemeClr val="accent3"/>
              </a:buClr>
              <a:buFont typeface="Wingdings 2"/>
              <a:buChar char=""/>
              <a:defRPr/>
            </a:pPr>
            <a:r>
              <a:rPr lang="en-GB" sz="2400" b="1" dirty="0" smtClean="0">
                <a:solidFill>
                  <a:schemeClr val="tx2">
                    <a:lumMod val="75000"/>
                  </a:schemeClr>
                </a:solidFill>
                <a:latin typeface="Arial" pitchFamily="34" charset="0"/>
                <a:cs typeface="Arial" pitchFamily="34" charset="0"/>
              </a:rPr>
              <a:t>Direct  experience and observation</a:t>
            </a:r>
          </a:p>
          <a:p>
            <a:pPr marL="446088" indent="-446088" eaLnBrk="1" fontAlgn="auto" hangingPunct="1">
              <a:spcAft>
                <a:spcPts val="0"/>
              </a:spcAft>
              <a:buClr>
                <a:schemeClr val="accent3"/>
              </a:buClr>
              <a:buFont typeface="Wingdings 2"/>
              <a:buChar char=""/>
              <a:defRPr/>
            </a:pPr>
            <a:r>
              <a:rPr lang="en-GB" sz="2400" b="1" dirty="0" smtClean="0">
                <a:solidFill>
                  <a:schemeClr val="tx2">
                    <a:lumMod val="75000"/>
                  </a:schemeClr>
                </a:solidFill>
                <a:latin typeface="Arial" pitchFamily="34" charset="0"/>
                <a:cs typeface="Arial" pitchFamily="34" charset="0"/>
              </a:rPr>
              <a:t>Indirect  sources: read or been told by people or      trusted sources(Head man). </a:t>
            </a:r>
          </a:p>
          <a:p>
            <a:pPr marL="534988" indent="-534988" eaLnBrk="1" fontAlgn="auto" hangingPunct="1">
              <a:spcAft>
                <a:spcPts val="0"/>
              </a:spcAft>
              <a:buClr>
                <a:schemeClr val="accent3"/>
              </a:buClr>
              <a:buFont typeface="Wingdings 2"/>
              <a:buNone/>
              <a:defRPr/>
            </a:pPr>
            <a:r>
              <a:rPr lang="en-GB" sz="2400" b="1" dirty="0" smtClean="0">
                <a:solidFill>
                  <a:schemeClr val="tx2">
                    <a:lumMod val="75000"/>
                  </a:schemeClr>
                </a:solidFill>
                <a:latin typeface="Arial" pitchFamily="34" charset="0"/>
                <a:cs typeface="Arial" pitchFamily="34" charset="0"/>
              </a:rPr>
              <a:t>For example:</a:t>
            </a:r>
            <a:endParaRPr lang="en-US" sz="2400" b="1" dirty="0" smtClean="0">
              <a:solidFill>
                <a:schemeClr val="tx2">
                  <a:lumMod val="75000"/>
                </a:schemeClr>
              </a:solidFill>
              <a:latin typeface="Arial" pitchFamily="34" charset="0"/>
              <a:cs typeface="Arial" pitchFamily="34" charset="0"/>
            </a:endParaRPr>
          </a:p>
        </p:txBody>
      </p:sp>
      <p:sp>
        <p:nvSpPr>
          <p:cNvPr id="5124" name="TextBox 3"/>
          <p:cNvSpPr txBox="1">
            <a:spLocks noChangeArrowheads="1"/>
          </p:cNvSpPr>
          <p:nvPr/>
        </p:nvSpPr>
        <p:spPr bwMode="auto">
          <a:xfrm>
            <a:off x="539750" y="5084763"/>
            <a:ext cx="8064500" cy="830262"/>
          </a:xfrm>
          <a:prstGeom prst="rect">
            <a:avLst/>
          </a:prstGeom>
          <a:noFill/>
          <a:ln w="9525">
            <a:noFill/>
            <a:miter lim="800000"/>
            <a:headEnd/>
            <a:tailEnd/>
          </a:ln>
        </p:spPr>
        <p:txBody>
          <a:bodyPr>
            <a:spAutoFit/>
          </a:bodyPr>
          <a:lstStyle/>
          <a:p>
            <a:r>
              <a:rPr lang="en-US" sz="2400" b="1" i="1">
                <a:latin typeface="Calibri" pitchFamily="34" charset="0"/>
              </a:rPr>
              <a:t>People  change  behaviour  because they want to improve their children’s chances of  survival.</a:t>
            </a:r>
          </a:p>
        </p:txBody>
      </p:sp>
      <p:sp>
        <p:nvSpPr>
          <p:cNvPr id="5126" name="TextBox 5"/>
          <p:cNvSpPr txBox="1">
            <a:spLocks noChangeArrowheads="1"/>
          </p:cNvSpPr>
          <p:nvPr/>
        </p:nvSpPr>
        <p:spPr bwMode="auto">
          <a:xfrm>
            <a:off x="539750" y="4076700"/>
            <a:ext cx="8207375" cy="831850"/>
          </a:xfrm>
          <a:prstGeom prst="rect">
            <a:avLst/>
          </a:prstGeom>
          <a:noFill/>
          <a:ln w="9525">
            <a:noFill/>
            <a:miter lim="800000"/>
            <a:headEnd/>
            <a:tailEnd/>
          </a:ln>
        </p:spPr>
        <p:txBody>
          <a:bodyPr>
            <a:spAutoFit/>
          </a:bodyPr>
          <a:lstStyle/>
          <a:p>
            <a:r>
              <a:rPr lang="en-US" sz="2400" b="1" i="1">
                <a:latin typeface="Calibri" pitchFamily="34" charset="0"/>
              </a:rPr>
              <a:t>To get people to change they need to be shamed into good behaviour.</a:t>
            </a:r>
          </a:p>
        </p:txBody>
      </p:sp>
      <p:pic>
        <p:nvPicPr>
          <p:cNvPr id="13318" name="Picture 7" descr="AA-banner-468px-120.gif"/>
          <p:cNvPicPr>
            <a:picLocks noChangeAspect="1"/>
          </p:cNvPicPr>
          <p:nvPr/>
        </p:nvPicPr>
        <p:blipFill>
          <a:blip r:embed="rId3" cstate="print"/>
          <a:srcRect/>
          <a:stretch>
            <a:fillRect/>
          </a:stretch>
        </p:blipFill>
        <p:spPr bwMode="auto">
          <a:xfrm>
            <a:off x="5003800" y="-26988"/>
            <a:ext cx="2982913" cy="7635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51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Documents and Settings\All Users\Documents\My Pictures\My Pictures\ZIMBABWE\October 2006\under a tree 2.JPG"/>
          <p:cNvPicPr>
            <a:picLocks noChangeAspect="1" noChangeArrowheads="1"/>
          </p:cNvPicPr>
          <p:nvPr/>
        </p:nvPicPr>
        <p:blipFill>
          <a:blip r:embed="rId3" cstate="print"/>
          <a:srcRect/>
          <a:stretch>
            <a:fillRect/>
          </a:stretch>
        </p:blipFill>
        <p:spPr bwMode="auto">
          <a:xfrm>
            <a:off x="0" y="836613"/>
            <a:ext cx="9144000" cy="6021387"/>
          </a:xfrm>
          <a:prstGeom prst="rect">
            <a:avLst/>
          </a:prstGeom>
          <a:noFill/>
          <a:ln w="9525">
            <a:noFill/>
            <a:miter lim="800000"/>
            <a:headEnd/>
            <a:tailEnd/>
          </a:ln>
        </p:spPr>
      </p:pic>
      <p:sp>
        <p:nvSpPr>
          <p:cNvPr id="14339" name="TextBox 4"/>
          <p:cNvSpPr txBox="1">
            <a:spLocks noChangeArrowheads="1"/>
          </p:cNvSpPr>
          <p:nvPr/>
        </p:nvSpPr>
        <p:spPr bwMode="auto">
          <a:xfrm>
            <a:off x="0" y="119063"/>
            <a:ext cx="9144000" cy="646112"/>
          </a:xfrm>
          <a:prstGeom prst="rect">
            <a:avLst/>
          </a:prstGeom>
          <a:noFill/>
          <a:ln w="9525">
            <a:noFill/>
            <a:miter lim="800000"/>
            <a:headEnd/>
            <a:tailEnd/>
          </a:ln>
        </p:spPr>
        <p:txBody>
          <a:bodyPr>
            <a:spAutoFit/>
          </a:bodyPr>
          <a:lstStyle/>
          <a:p>
            <a:r>
              <a:rPr lang="en-US" sz="3600" b="1"/>
              <a:t>Both  target the community as a  ‘Group’</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Title 1"/>
          <p:cNvSpPr txBox="1">
            <a:spLocks/>
          </p:cNvSpPr>
          <p:nvPr/>
        </p:nvSpPr>
        <p:spPr>
          <a:xfrm>
            <a:off x="395288" y="404813"/>
            <a:ext cx="8229600" cy="908050"/>
          </a:xfrm>
          <a:prstGeom prst="rect">
            <a:avLst/>
          </a:prstGeom>
        </p:spPr>
        <p:txBody>
          <a:bodyPr/>
          <a:lstStyle/>
          <a:p>
            <a:pPr algn="ctr" fontAlgn="auto">
              <a:spcAft>
                <a:spcPts val="0"/>
              </a:spcAft>
              <a:defRPr/>
            </a:pPr>
            <a:r>
              <a:rPr lang="en-US" sz="4400" dirty="0">
                <a:latin typeface="+mj-lt"/>
                <a:ea typeface="+mj-ea"/>
                <a:cs typeface="+mj-cs"/>
              </a:rPr>
              <a:t>Both Community Led Approaches </a:t>
            </a:r>
          </a:p>
        </p:txBody>
      </p:sp>
      <p:pic>
        <p:nvPicPr>
          <p:cNvPr id="15363" name="Picture 149" descr="CIMG0794.JPG"/>
          <p:cNvPicPr>
            <a:picLocks noChangeAspect="1"/>
          </p:cNvPicPr>
          <p:nvPr/>
        </p:nvPicPr>
        <p:blipFill>
          <a:blip r:embed="rId3" cstate="print">
            <a:lum bright="20000"/>
          </a:blip>
          <a:srcRect/>
          <a:stretch>
            <a:fillRect/>
          </a:stretch>
        </p:blipFill>
        <p:spPr bwMode="auto">
          <a:xfrm>
            <a:off x="468313" y="1700213"/>
            <a:ext cx="3633787" cy="4845050"/>
          </a:xfrm>
          <a:prstGeom prst="rect">
            <a:avLst/>
          </a:prstGeom>
          <a:noFill/>
          <a:ln w="9525">
            <a:noFill/>
            <a:miter lim="800000"/>
            <a:headEnd/>
            <a:tailEnd/>
          </a:ln>
        </p:spPr>
      </p:pic>
      <p:pic>
        <p:nvPicPr>
          <p:cNvPr id="15364" name="Picture 153" descr="CIMG0788.JPG"/>
          <p:cNvPicPr>
            <a:picLocks noChangeAspect="1"/>
          </p:cNvPicPr>
          <p:nvPr/>
        </p:nvPicPr>
        <p:blipFill>
          <a:blip r:embed="rId4" cstate="print">
            <a:lum bright="10000"/>
          </a:blip>
          <a:srcRect/>
          <a:stretch>
            <a:fillRect/>
          </a:stretch>
        </p:blipFill>
        <p:spPr bwMode="auto">
          <a:xfrm>
            <a:off x="4572000" y="1773238"/>
            <a:ext cx="3565525" cy="4752975"/>
          </a:xfrm>
          <a:prstGeom prst="rect">
            <a:avLst/>
          </a:prstGeom>
          <a:noFill/>
          <a:ln w="9525">
            <a:noFill/>
            <a:miter lim="800000"/>
            <a:headEnd/>
            <a:tailEnd/>
          </a:ln>
        </p:spPr>
      </p:pic>
      <p:sp>
        <p:nvSpPr>
          <p:cNvPr id="15365" name="TextBox 157"/>
          <p:cNvSpPr txBox="1">
            <a:spLocks noChangeArrowheads="1"/>
          </p:cNvSpPr>
          <p:nvPr/>
        </p:nvSpPr>
        <p:spPr bwMode="auto">
          <a:xfrm>
            <a:off x="468313" y="1196975"/>
            <a:ext cx="3600450" cy="830263"/>
          </a:xfrm>
          <a:prstGeom prst="rect">
            <a:avLst/>
          </a:prstGeom>
          <a:solidFill>
            <a:schemeClr val="bg1"/>
          </a:solidFill>
          <a:ln w="9525">
            <a:noFill/>
            <a:miter lim="800000"/>
            <a:headEnd/>
            <a:tailEnd/>
          </a:ln>
        </p:spPr>
        <p:txBody>
          <a:bodyPr>
            <a:spAutoFit/>
          </a:bodyPr>
          <a:lstStyle/>
          <a:p>
            <a:r>
              <a:rPr lang="en-US" sz="2400" b="1">
                <a:cs typeface="Arial" charset="0"/>
              </a:rPr>
              <a:t>CLTS through village Traditional Leaders</a:t>
            </a:r>
          </a:p>
        </p:txBody>
      </p:sp>
      <p:sp>
        <p:nvSpPr>
          <p:cNvPr id="15366" name="TextBox 161"/>
          <p:cNvSpPr txBox="1">
            <a:spLocks noChangeArrowheads="1"/>
          </p:cNvSpPr>
          <p:nvPr/>
        </p:nvSpPr>
        <p:spPr bwMode="auto">
          <a:xfrm>
            <a:off x="4500563" y="1196975"/>
            <a:ext cx="3744912" cy="830263"/>
          </a:xfrm>
          <a:prstGeom prst="rect">
            <a:avLst/>
          </a:prstGeom>
          <a:solidFill>
            <a:schemeClr val="bg1"/>
          </a:solidFill>
          <a:ln w="9525">
            <a:noFill/>
            <a:miter lim="800000"/>
            <a:headEnd/>
            <a:tailEnd/>
          </a:ln>
        </p:spPr>
        <p:txBody>
          <a:bodyPr>
            <a:spAutoFit/>
          </a:bodyPr>
          <a:lstStyle/>
          <a:p>
            <a:r>
              <a:rPr lang="en-US" sz="2400" b="1">
                <a:latin typeface="Franklin Gothic Book" pitchFamily="34" charset="0"/>
              </a:rPr>
              <a:t>CHC through village women  </a:t>
            </a:r>
          </a:p>
          <a:p>
            <a:r>
              <a:rPr lang="en-US" sz="2400" b="1">
                <a:latin typeface="Franklin Gothic Book" pitchFamily="34" charset="0"/>
              </a:rPr>
              <a:t>CHC Chairwoman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6" descr="zod sign.JPG"/>
          <p:cNvPicPr>
            <a:picLocks noChangeAspect="1"/>
          </p:cNvPicPr>
          <p:nvPr/>
        </p:nvPicPr>
        <p:blipFill>
          <a:blip r:embed="rId2" cstate="print"/>
          <a:srcRect l="47638" t="34250" r="27950" b="35300"/>
          <a:stretch>
            <a:fillRect/>
          </a:stretch>
        </p:blipFill>
        <p:spPr bwMode="auto">
          <a:xfrm>
            <a:off x="4770438" y="981075"/>
            <a:ext cx="4079875" cy="3816350"/>
          </a:xfrm>
          <a:prstGeom prst="rect">
            <a:avLst/>
          </a:prstGeom>
          <a:noFill/>
          <a:ln w="9525">
            <a:noFill/>
            <a:miter lim="800000"/>
            <a:headEnd/>
            <a:tailEnd/>
          </a:ln>
        </p:spPr>
      </p:pic>
      <p:sp>
        <p:nvSpPr>
          <p:cNvPr id="16387" name="TextBox 7"/>
          <p:cNvSpPr txBox="1">
            <a:spLocks noChangeArrowheads="1"/>
          </p:cNvSpPr>
          <p:nvPr/>
        </p:nvSpPr>
        <p:spPr bwMode="auto">
          <a:xfrm>
            <a:off x="0" y="5084763"/>
            <a:ext cx="9144000" cy="461962"/>
          </a:xfrm>
          <a:prstGeom prst="rect">
            <a:avLst/>
          </a:prstGeom>
          <a:solidFill>
            <a:schemeClr val="bg1">
              <a:alpha val="50195"/>
            </a:schemeClr>
          </a:solidFill>
          <a:ln w="9525">
            <a:noFill/>
            <a:miter lim="800000"/>
            <a:headEnd/>
            <a:tailEnd/>
          </a:ln>
        </p:spPr>
        <p:txBody>
          <a:bodyPr>
            <a:spAutoFit/>
          </a:bodyPr>
          <a:lstStyle/>
          <a:p>
            <a:pPr marL="274638" indent="-274638"/>
            <a:r>
              <a:rPr lang="en-US" sz="2400" b="1"/>
              <a:t>Open Defecation Free area =     Zero Open Defecation (ZOD)</a:t>
            </a:r>
          </a:p>
        </p:txBody>
      </p:sp>
      <p:sp>
        <p:nvSpPr>
          <p:cNvPr id="16388" name="TextBox 8"/>
          <p:cNvSpPr txBox="1">
            <a:spLocks noChangeArrowheads="1"/>
          </p:cNvSpPr>
          <p:nvPr/>
        </p:nvSpPr>
        <p:spPr bwMode="auto">
          <a:xfrm>
            <a:off x="0" y="6027738"/>
            <a:ext cx="9144000" cy="830262"/>
          </a:xfrm>
          <a:prstGeom prst="rect">
            <a:avLst/>
          </a:prstGeom>
          <a:solidFill>
            <a:schemeClr val="bg1">
              <a:alpha val="50195"/>
            </a:schemeClr>
          </a:solidFill>
          <a:ln w="9525">
            <a:noFill/>
            <a:miter lim="800000"/>
            <a:headEnd/>
            <a:tailEnd/>
          </a:ln>
        </p:spPr>
        <p:txBody>
          <a:bodyPr>
            <a:spAutoFit/>
          </a:bodyPr>
          <a:lstStyle/>
          <a:p>
            <a:pPr marL="365125" indent="-365125"/>
            <a:r>
              <a:rPr lang="en-US" sz="2400" b="1"/>
              <a:t>No subsidy: develop Self reliance  and Dignity: No need for  charity handouts</a:t>
            </a:r>
          </a:p>
        </p:txBody>
      </p:sp>
      <p:pic>
        <p:nvPicPr>
          <p:cNvPr id="16389" name="Picture 5" descr="ZOD  loo.JPG"/>
          <p:cNvPicPr>
            <a:picLocks noChangeAspect="1"/>
          </p:cNvPicPr>
          <p:nvPr/>
        </p:nvPicPr>
        <p:blipFill>
          <a:blip r:embed="rId3" cstate="print"/>
          <a:srcRect b="9924"/>
          <a:stretch>
            <a:fillRect/>
          </a:stretch>
        </p:blipFill>
        <p:spPr bwMode="auto">
          <a:xfrm>
            <a:off x="755650" y="1052513"/>
            <a:ext cx="3057525" cy="3671887"/>
          </a:xfrm>
          <a:prstGeom prst="rect">
            <a:avLst/>
          </a:prstGeom>
          <a:noFill/>
          <a:ln w="9525">
            <a:noFill/>
            <a:miter lim="800000"/>
            <a:headEnd/>
            <a:tailEnd/>
          </a:ln>
        </p:spPr>
      </p:pic>
      <p:sp>
        <p:nvSpPr>
          <p:cNvPr id="16390" name="TextBox 10"/>
          <p:cNvSpPr txBox="1">
            <a:spLocks noChangeArrowheads="1"/>
          </p:cNvSpPr>
          <p:nvPr/>
        </p:nvSpPr>
        <p:spPr bwMode="auto">
          <a:xfrm>
            <a:off x="323850" y="260350"/>
            <a:ext cx="9144000" cy="523875"/>
          </a:xfrm>
          <a:prstGeom prst="rect">
            <a:avLst/>
          </a:prstGeom>
          <a:noFill/>
          <a:ln w="9525">
            <a:noFill/>
            <a:miter lim="800000"/>
            <a:headEnd/>
            <a:tailEnd/>
          </a:ln>
        </p:spPr>
        <p:txBody>
          <a:bodyPr>
            <a:spAutoFit/>
          </a:bodyPr>
          <a:lstStyle/>
          <a:p>
            <a:r>
              <a:rPr lang="en-US" sz="2800" b="1"/>
              <a:t>SANITATION CONSCIOUSNESS &amp; NO SUBSIDY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11188" y="3108325"/>
            <a:ext cx="7632700" cy="3416300"/>
          </a:xfrm>
          <a:prstGeom prst="rect">
            <a:avLst/>
          </a:prstGeom>
          <a:noFill/>
          <a:ln w="9525">
            <a:noFill/>
            <a:miter lim="800000"/>
            <a:headEnd/>
            <a:tailEnd/>
          </a:ln>
        </p:spPr>
        <p:txBody>
          <a:bodyPr anchor="ctr">
            <a:spAutoFit/>
          </a:bodyPr>
          <a:lstStyle/>
          <a:p>
            <a:pPr algn="just"/>
            <a:r>
              <a:rPr lang="en-GB" sz="2400">
                <a:ea typeface="Calibri" pitchFamily="34" charset="0"/>
                <a:cs typeface="Times New Roman" pitchFamily="18" charset="0"/>
              </a:rPr>
              <a:t>The training manual for CLTS  (Kar)  advises </a:t>
            </a:r>
          </a:p>
          <a:p>
            <a:pPr algn="just"/>
            <a:r>
              <a:rPr lang="en-GB" sz="2400" b="1">
                <a:ea typeface="Calibri" pitchFamily="34" charset="0"/>
                <a:cs typeface="Times New Roman" pitchFamily="18" charset="0"/>
              </a:rPr>
              <a:t>the ‘</a:t>
            </a:r>
            <a:r>
              <a:rPr lang="en-GB" sz="2400" b="1" i="1">
                <a:ea typeface="Calibri" pitchFamily="34" charset="0"/>
                <a:cs typeface="Times New Roman" pitchFamily="18" charset="0"/>
              </a:rPr>
              <a:t>key is standing in the OD area, inhaling the unpleasant smell and taking in the unpleasant sights of shit lying all over the place. If people try to move you on, insist on staying there despite their embarrassment. Experiencing the disgusting sight and smell in this new collective way, accompanied by a visitor to the community is the key trigger for mobilisation.’ </a:t>
            </a:r>
            <a:endParaRPr lang="en-GB" sz="2400" b="1">
              <a:ea typeface="Calibri" pitchFamily="34" charset="0"/>
              <a:cs typeface="Times New Roman" pitchFamily="18" charset="0"/>
            </a:endParaRPr>
          </a:p>
        </p:txBody>
      </p:sp>
      <p:sp>
        <p:nvSpPr>
          <p:cNvPr id="17411" name="TextBox 4"/>
          <p:cNvSpPr txBox="1">
            <a:spLocks noChangeArrowheads="1"/>
          </p:cNvSpPr>
          <p:nvPr/>
        </p:nvSpPr>
        <p:spPr bwMode="auto">
          <a:xfrm>
            <a:off x="611188" y="404813"/>
            <a:ext cx="8064500" cy="646112"/>
          </a:xfrm>
          <a:prstGeom prst="rect">
            <a:avLst/>
          </a:prstGeom>
          <a:noFill/>
          <a:ln w="9525">
            <a:noFill/>
            <a:miter lim="800000"/>
            <a:headEnd/>
            <a:tailEnd/>
          </a:ln>
        </p:spPr>
        <p:txBody>
          <a:bodyPr>
            <a:spAutoFit/>
          </a:bodyPr>
          <a:lstStyle/>
          <a:p>
            <a:r>
              <a:rPr lang="en-US" sz="3600" b="1">
                <a:cs typeface="Arial" charset="0"/>
              </a:rPr>
              <a:t>Basic Assumption of Classic CLTS:</a:t>
            </a:r>
          </a:p>
        </p:txBody>
      </p:sp>
      <p:sp>
        <p:nvSpPr>
          <p:cNvPr id="17412" name="TextBox 3"/>
          <p:cNvSpPr txBox="1">
            <a:spLocks noChangeArrowheads="1"/>
          </p:cNvSpPr>
          <p:nvPr/>
        </p:nvSpPr>
        <p:spPr bwMode="auto">
          <a:xfrm>
            <a:off x="323850" y="1211263"/>
            <a:ext cx="8820150" cy="1570037"/>
          </a:xfrm>
          <a:prstGeom prst="rect">
            <a:avLst/>
          </a:prstGeom>
          <a:noFill/>
          <a:ln w="9525">
            <a:noFill/>
            <a:miter lim="800000"/>
            <a:headEnd/>
            <a:tailEnd/>
          </a:ln>
        </p:spPr>
        <p:txBody>
          <a:bodyPr>
            <a:spAutoFit/>
          </a:bodyPr>
          <a:lstStyle/>
          <a:p>
            <a:pPr marL="800100" indent="-800100"/>
            <a:r>
              <a:rPr lang="en-US" sz="2400" b="1"/>
              <a:t>Negative peer pressure </a:t>
            </a:r>
          </a:p>
          <a:p>
            <a:pPr marL="800100" indent="-800100"/>
            <a:r>
              <a:rPr lang="en-US" sz="2400" b="1"/>
              <a:t>People will change if they are shamed into good behaviour </a:t>
            </a:r>
          </a:p>
          <a:p>
            <a:pPr marL="800100" indent="-800100"/>
            <a:r>
              <a:rPr lang="en-US" sz="2400" b="1"/>
              <a:t> i.e. ‘Naming and Shaming’ </a:t>
            </a:r>
          </a:p>
          <a:p>
            <a:pPr marL="800100" indent="-800100"/>
            <a:r>
              <a:rPr lang="en-US" sz="2400" b="1"/>
              <a:t>Conservative and Authoritarian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323850" y="257175"/>
            <a:ext cx="8388350" cy="6124575"/>
          </a:xfrm>
          <a:prstGeom prst="rect">
            <a:avLst/>
          </a:prstGeom>
          <a:noFill/>
          <a:ln w="9525">
            <a:noFill/>
            <a:miter lim="800000"/>
            <a:headEnd/>
            <a:tailEnd/>
          </a:ln>
        </p:spPr>
        <p:txBody>
          <a:bodyPr anchor="ctr">
            <a:spAutoFit/>
          </a:bodyPr>
          <a:lstStyle/>
          <a:p>
            <a:pPr algn="just"/>
            <a:r>
              <a:rPr lang="en-GB" sz="2400">
                <a:ea typeface="Calibri" pitchFamily="34" charset="0"/>
                <a:cs typeface="Times New Roman" pitchFamily="18" charset="0"/>
              </a:rPr>
              <a:t>The handbook for CLTS cites unabashedly a successful case study: </a:t>
            </a:r>
          </a:p>
          <a:p>
            <a:pPr algn="just"/>
            <a:endParaRPr lang="en-US" sz="2400">
              <a:ea typeface="Calibri" pitchFamily="34" charset="0"/>
              <a:cs typeface="Times New Roman" pitchFamily="18" charset="0"/>
            </a:endParaRPr>
          </a:p>
          <a:p>
            <a:pPr algn="just" eaLnBrk="0" hangingPunct="0"/>
            <a:r>
              <a:rPr lang="en-GB" sz="3200" b="1">
                <a:ea typeface="Calibri" pitchFamily="34" charset="0"/>
                <a:cs typeface="Times New Roman" pitchFamily="18" charset="0"/>
              </a:rPr>
              <a:t>‘</a:t>
            </a:r>
            <a:r>
              <a:rPr lang="en-GB" sz="3200" b="1" i="1">
                <a:ea typeface="Calibri" pitchFamily="34" charset="0"/>
                <a:cs typeface="Times New Roman" pitchFamily="18" charset="0"/>
              </a:rPr>
              <a:t>In the districts of NW Bangladesh, children were known as ‘bichu bahini’ – the army of scorpions. They were given whistles and went out looking for people doing OD. One youth said that during the campaign for ODF he had blown his whistle at least 60 times. In a few cases they carried out ‘goo jhanda’, flagging piles of shit with the name of the person responsible.’</a:t>
            </a:r>
            <a:endParaRPr lang="en-GB" sz="3200" b="1">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932363" y="765175"/>
            <a:ext cx="3816350" cy="400050"/>
          </a:xfrm>
          <a:prstGeom prst="rect">
            <a:avLst/>
          </a:prstGeom>
          <a:solidFill>
            <a:srgbClr val="FFFF00"/>
          </a:solidFill>
          <a:ln w="9525">
            <a:noFill/>
            <a:miter lim="800000"/>
            <a:headEnd/>
            <a:tailEnd/>
          </a:ln>
        </p:spPr>
        <p:txBody>
          <a:bodyPr>
            <a:spAutoFit/>
          </a:bodyPr>
          <a:lstStyle/>
          <a:p>
            <a:r>
              <a:rPr lang="en-US" sz="2000" b="1">
                <a:cs typeface="Arial" charset="0"/>
              </a:rPr>
              <a:t>CLASSIC   CLTS Approach</a:t>
            </a:r>
          </a:p>
        </p:txBody>
      </p:sp>
      <p:sp>
        <p:nvSpPr>
          <p:cNvPr id="4" name="Rectangle 3"/>
          <p:cNvSpPr>
            <a:spLocks noChangeArrowheads="1"/>
          </p:cNvSpPr>
          <p:nvPr/>
        </p:nvSpPr>
        <p:spPr bwMode="auto">
          <a:xfrm>
            <a:off x="611188" y="765175"/>
            <a:ext cx="3960812" cy="461963"/>
          </a:xfrm>
          <a:prstGeom prst="rect">
            <a:avLst/>
          </a:prstGeom>
          <a:solidFill>
            <a:srgbClr val="00B050"/>
          </a:solidFill>
          <a:ln w="9525">
            <a:noFill/>
            <a:miter lim="800000"/>
            <a:headEnd/>
            <a:tailEnd/>
          </a:ln>
        </p:spPr>
        <p:txBody>
          <a:bodyPr>
            <a:spAutoFit/>
          </a:bodyPr>
          <a:lstStyle/>
          <a:p>
            <a:r>
              <a:rPr lang="en-US" sz="2400" b="1">
                <a:solidFill>
                  <a:srgbClr val="FFFF00"/>
                </a:solidFill>
                <a:latin typeface="Franklin Gothic Book" pitchFamily="34" charset="0"/>
              </a:rPr>
              <a:t>CLASSIC  CHC Approach:</a:t>
            </a:r>
          </a:p>
        </p:txBody>
      </p:sp>
      <p:sp>
        <p:nvSpPr>
          <p:cNvPr id="19460" name="TextBox 4"/>
          <p:cNvSpPr txBox="1">
            <a:spLocks noChangeArrowheads="1"/>
          </p:cNvSpPr>
          <p:nvPr/>
        </p:nvSpPr>
        <p:spPr bwMode="auto">
          <a:xfrm>
            <a:off x="0" y="115888"/>
            <a:ext cx="9144000" cy="461962"/>
          </a:xfrm>
          <a:prstGeom prst="rect">
            <a:avLst/>
          </a:prstGeom>
          <a:noFill/>
          <a:ln w="9525">
            <a:noFill/>
            <a:miter lim="800000"/>
            <a:headEnd/>
            <a:tailEnd/>
          </a:ln>
        </p:spPr>
        <p:txBody>
          <a:bodyPr>
            <a:spAutoFit/>
          </a:bodyPr>
          <a:lstStyle/>
          <a:p>
            <a:pPr algn="ctr"/>
            <a:r>
              <a:rPr lang="en-US" sz="2400" b="1">
                <a:latin typeface="Franklin Gothic Book" pitchFamily="34" charset="0"/>
              </a:rPr>
              <a:t>1.  METHOD :  two Classic Models</a:t>
            </a:r>
          </a:p>
        </p:txBody>
      </p:sp>
      <p:sp>
        <p:nvSpPr>
          <p:cNvPr id="6" name="Rectangle 5"/>
          <p:cNvSpPr>
            <a:spLocks noChangeArrowheads="1"/>
          </p:cNvSpPr>
          <p:nvPr/>
        </p:nvSpPr>
        <p:spPr bwMode="auto">
          <a:xfrm>
            <a:off x="539750" y="1484313"/>
            <a:ext cx="3960813" cy="769937"/>
          </a:xfrm>
          <a:prstGeom prst="rect">
            <a:avLst/>
          </a:prstGeom>
          <a:solidFill>
            <a:srgbClr val="00B050"/>
          </a:solidFill>
          <a:ln w="9525">
            <a:noFill/>
            <a:miter lim="800000"/>
            <a:headEnd/>
            <a:tailEnd/>
          </a:ln>
        </p:spPr>
        <p:txBody>
          <a:bodyPr>
            <a:spAutoFit/>
          </a:bodyPr>
          <a:lstStyle/>
          <a:p>
            <a:r>
              <a:rPr lang="en-US" sz="2400">
                <a:solidFill>
                  <a:schemeClr val="bg1"/>
                </a:solidFill>
                <a:latin typeface="Franklin Gothic Book" pitchFamily="34" charset="0"/>
              </a:rPr>
              <a:t>• </a:t>
            </a:r>
            <a:r>
              <a:rPr lang="en-US" sz="2000" b="1">
                <a:solidFill>
                  <a:schemeClr val="bg1"/>
                </a:solidFill>
                <a:latin typeface="Franklin Gothic Book" pitchFamily="34" charset="0"/>
              </a:rPr>
              <a:t>6 months Hygiene  sessions</a:t>
            </a:r>
          </a:p>
          <a:p>
            <a:r>
              <a:rPr lang="en-US" sz="2000" b="1">
                <a:solidFill>
                  <a:schemeClr val="bg1"/>
                </a:solidFill>
                <a:latin typeface="Franklin Gothic Book" pitchFamily="34" charset="0"/>
              </a:rPr>
              <a:t>  20 sessions (each week)</a:t>
            </a:r>
          </a:p>
        </p:txBody>
      </p:sp>
      <p:sp>
        <p:nvSpPr>
          <p:cNvPr id="7" name="Rectangle 6"/>
          <p:cNvSpPr>
            <a:spLocks noChangeArrowheads="1"/>
          </p:cNvSpPr>
          <p:nvPr/>
        </p:nvSpPr>
        <p:spPr bwMode="auto">
          <a:xfrm>
            <a:off x="611188" y="2565400"/>
            <a:ext cx="3960812" cy="768350"/>
          </a:xfrm>
          <a:prstGeom prst="rect">
            <a:avLst/>
          </a:prstGeom>
          <a:solidFill>
            <a:srgbClr val="00B050"/>
          </a:solidFill>
          <a:ln w="9525">
            <a:noFill/>
            <a:miter lim="800000"/>
            <a:headEnd/>
            <a:tailEnd/>
          </a:ln>
        </p:spPr>
        <p:txBody>
          <a:bodyPr>
            <a:spAutoFit/>
          </a:bodyPr>
          <a:lstStyle/>
          <a:p>
            <a:pPr marL="187325" indent="-187325"/>
            <a:r>
              <a:rPr lang="en-US" sz="2400" b="1">
                <a:solidFill>
                  <a:schemeClr val="bg1"/>
                </a:solidFill>
                <a:latin typeface="Franklin Gothic Book" pitchFamily="34" charset="0"/>
              </a:rPr>
              <a:t>• </a:t>
            </a:r>
            <a:r>
              <a:rPr lang="en-US" sz="2000" b="1">
                <a:solidFill>
                  <a:schemeClr val="bg1"/>
                </a:solidFill>
                <a:latin typeface="Franklin Gothic Book" pitchFamily="34" charset="0"/>
              </a:rPr>
              <a:t>Learning through participatory activities reinforce good practice</a:t>
            </a:r>
          </a:p>
        </p:txBody>
      </p:sp>
      <p:sp>
        <p:nvSpPr>
          <p:cNvPr id="8" name="Rectangle 7"/>
          <p:cNvSpPr>
            <a:spLocks noChangeArrowheads="1"/>
          </p:cNvSpPr>
          <p:nvPr/>
        </p:nvSpPr>
        <p:spPr bwMode="auto">
          <a:xfrm>
            <a:off x="684213" y="3573463"/>
            <a:ext cx="3960812" cy="1076325"/>
          </a:xfrm>
          <a:prstGeom prst="rect">
            <a:avLst/>
          </a:prstGeom>
          <a:solidFill>
            <a:srgbClr val="00B050"/>
          </a:solidFill>
          <a:ln w="9525">
            <a:noFill/>
            <a:miter lim="800000"/>
            <a:headEnd/>
            <a:tailEnd/>
          </a:ln>
        </p:spPr>
        <p:txBody>
          <a:bodyPr>
            <a:spAutoFit/>
          </a:bodyPr>
          <a:lstStyle/>
          <a:p>
            <a:pPr marL="168275" indent="-168275"/>
            <a:r>
              <a:rPr lang="en-US" sz="2400" b="1">
                <a:solidFill>
                  <a:schemeClr val="bg1"/>
                </a:solidFill>
                <a:latin typeface="Franklin Gothic Book" pitchFamily="34" charset="0"/>
              </a:rPr>
              <a:t>• </a:t>
            </a:r>
            <a:r>
              <a:rPr lang="en-US" sz="2000" b="1">
                <a:solidFill>
                  <a:schemeClr val="bg1"/>
                </a:solidFill>
                <a:latin typeface="Franklin Gothic Book" pitchFamily="34" charset="0"/>
              </a:rPr>
              <a:t>weekly  meetings  require homework : voluntary  household improvements </a:t>
            </a:r>
          </a:p>
        </p:txBody>
      </p:sp>
      <p:sp>
        <p:nvSpPr>
          <p:cNvPr id="9" name="Rectangle 8"/>
          <p:cNvSpPr>
            <a:spLocks noChangeArrowheads="1"/>
          </p:cNvSpPr>
          <p:nvPr/>
        </p:nvSpPr>
        <p:spPr bwMode="auto">
          <a:xfrm>
            <a:off x="611188" y="5013325"/>
            <a:ext cx="3960812" cy="769938"/>
          </a:xfrm>
          <a:prstGeom prst="rect">
            <a:avLst/>
          </a:prstGeom>
          <a:solidFill>
            <a:srgbClr val="00B050"/>
          </a:solidFill>
          <a:ln w="9525">
            <a:noFill/>
            <a:miter lim="800000"/>
            <a:headEnd/>
            <a:tailEnd/>
          </a:ln>
        </p:spPr>
        <p:txBody>
          <a:bodyPr>
            <a:spAutoFit/>
          </a:bodyPr>
          <a:lstStyle/>
          <a:p>
            <a:pPr marL="187325" indent="-187325"/>
            <a:r>
              <a:rPr lang="en-US" sz="2400" b="1">
                <a:solidFill>
                  <a:schemeClr val="bg1"/>
                </a:solidFill>
                <a:latin typeface="Franklin Gothic Book" pitchFamily="34" charset="0"/>
              </a:rPr>
              <a:t>•  Members are </a:t>
            </a:r>
            <a:r>
              <a:rPr lang="en-US" sz="2000" b="1">
                <a:solidFill>
                  <a:schemeClr val="bg1"/>
                </a:solidFill>
                <a:latin typeface="Franklin Gothic Book" pitchFamily="34" charset="0"/>
              </a:rPr>
              <a:t>rewarded with social  acknowledgement </a:t>
            </a:r>
          </a:p>
        </p:txBody>
      </p:sp>
      <p:sp>
        <p:nvSpPr>
          <p:cNvPr id="10" name="Rectangle 9"/>
          <p:cNvSpPr>
            <a:spLocks noChangeArrowheads="1"/>
          </p:cNvSpPr>
          <p:nvPr/>
        </p:nvSpPr>
        <p:spPr bwMode="auto">
          <a:xfrm>
            <a:off x="4932363" y="1260475"/>
            <a:ext cx="3816350" cy="1016000"/>
          </a:xfrm>
          <a:prstGeom prst="rect">
            <a:avLst/>
          </a:prstGeom>
          <a:solidFill>
            <a:srgbClr val="FFFF00"/>
          </a:solidFill>
          <a:ln w="9525">
            <a:noFill/>
            <a:miter lim="800000"/>
            <a:headEnd/>
            <a:tailEnd/>
          </a:ln>
        </p:spPr>
        <p:txBody>
          <a:bodyPr>
            <a:spAutoFit/>
          </a:bodyPr>
          <a:lstStyle/>
          <a:p>
            <a:pPr marL="265113" indent="-265113">
              <a:buFont typeface="Arial" charset="0"/>
              <a:buChar char="•"/>
            </a:pPr>
            <a:r>
              <a:rPr lang="en-US" sz="2000" b="1">
                <a:latin typeface="Franklin Gothic Book" pitchFamily="34" charset="0"/>
              </a:rPr>
              <a:t> </a:t>
            </a:r>
            <a:r>
              <a:rPr lang="en-US" sz="2000" b="1">
                <a:cs typeface="Arial" charset="0"/>
              </a:rPr>
              <a:t>One ‘Triggering’ day +  </a:t>
            </a:r>
          </a:p>
          <a:p>
            <a:pPr marL="265113" indent="-265113"/>
            <a:r>
              <a:rPr lang="en-US" sz="2000" b="1">
                <a:cs typeface="Arial" charset="0"/>
              </a:rPr>
              <a:t>      a  few follow-up visits</a:t>
            </a:r>
          </a:p>
          <a:p>
            <a:pPr marL="265113" indent="-265113">
              <a:buFont typeface="Arial" charset="0"/>
              <a:buChar char="•"/>
            </a:pPr>
            <a:endParaRPr lang="en-US" sz="2000" b="1"/>
          </a:p>
        </p:txBody>
      </p:sp>
      <p:sp>
        <p:nvSpPr>
          <p:cNvPr id="11" name="Rectangle 10"/>
          <p:cNvSpPr>
            <a:spLocks noChangeArrowheads="1"/>
          </p:cNvSpPr>
          <p:nvPr/>
        </p:nvSpPr>
        <p:spPr bwMode="auto">
          <a:xfrm>
            <a:off x="5003800" y="3644900"/>
            <a:ext cx="3744913" cy="1016000"/>
          </a:xfrm>
          <a:prstGeom prst="rect">
            <a:avLst/>
          </a:prstGeom>
          <a:solidFill>
            <a:srgbClr val="FFFF00"/>
          </a:solidFill>
          <a:ln w="9525">
            <a:noFill/>
            <a:miter lim="800000"/>
            <a:headEnd/>
            <a:tailEnd/>
          </a:ln>
        </p:spPr>
        <p:txBody>
          <a:bodyPr>
            <a:spAutoFit/>
          </a:bodyPr>
          <a:lstStyle/>
          <a:p>
            <a:pPr marL="269875" indent="-269875"/>
            <a:r>
              <a:rPr lang="en-US" sz="2000" b="1">
                <a:cs typeface="Arial" charset="0"/>
              </a:rPr>
              <a:t>•   Community shamed into building latrines  and no open defecation </a:t>
            </a:r>
          </a:p>
        </p:txBody>
      </p:sp>
      <p:sp>
        <p:nvSpPr>
          <p:cNvPr id="12" name="Rectangle 11"/>
          <p:cNvSpPr>
            <a:spLocks noChangeArrowheads="1"/>
          </p:cNvSpPr>
          <p:nvPr/>
        </p:nvSpPr>
        <p:spPr bwMode="auto">
          <a:xfrm>
            <a:off x="4932363" y="2420938"/>
            <a:ext cx="3816350" cy="1016000"/>
          </a:xfrm>
          <a:prstGeom prst="rect">
            <a:avLst/>
          </a:prstGeom>
          <a:solidFill>
            <a:srgbClr val="FFFF00"/>
          </a:solidFill>
          <a:ln w="9525">
            <a:noFill/>
            <a:miter lim="800000"/>
            <a:headEnd/>
            <a:tailEnd/>
          </a:ln>
        </p:spPr>
        <p:txBody>
          <a:bodyPr>
            <a:spAutoFit/>
          </a:bodyPr>
          <a:lstStyle/>
          <a:p>
            <a:pPr marL="265113" indent="-265113">
              <a:buFont typeface="Arial" charset="0"/>
              <a:buChar char="•"/>
            </a:pPr>
            <a:r>
              <a:rPr lang="en-US" sz="2000" b="1">
                <a:latin typeface="Franklin Gothic Book" pitchFamily="34" charset="0"/>
              </a:rPr>
              <a:t> </a:t>
            </a:r>
            <a:r>
              <a:rPr lang="en-US" sz="2000" b="1">
                <a:cs typeface="Arial" charset="0"/>
              </a:rPr>
              <a:t>Village walk to shock community that they are eating their own faeces</a:t>
            </a:r>
          </a:p>
        </p:txBody>
      </p:sp>
      <p:sp>
        <p:nvSpPr>
          <p:cNvPr id="13" name="TextBox 12"/>
          <p:cNvSpPr txBox="1">
            <a:spLocks noChangeArrowheads="1"/>
          </p:cNvSpPr>
          <p:nvPr/>
        </p:nvSpPr>
        <p:spPr bwMode="auto">
          <a:xfrm>
            <a:off x="5076825" y="4941888"/>
            <a:ext cx="3816350" cy="1014412"/>
          </a:xfrm>
          <a:prstGeom prst="rect">
            <a:avLst/>
          </a:prstGeom>
          <a:solidFill>
            <a:srgbClr val="FFFF00"/>
          </a:solidFill>
          <a:ln w="9525">
            <a:noFill/>
            <a:miter lim="800000"/>
            <a:headEnd/>
            <a:tailEnd/>
          </a:ln>
        </p:spPr>
        <p:txBody>
          <a:bodyPr>
            <a:spAutoFit/>
          </a:bodyPr>
          <a:lstStyle/>
          <a:p>
            <a:pPr marL="265113" indent="-265113">
              <a:buFont typeface="Arial" charset="0"/>
              <a:buChar char="•"/>
            </a:pPr>
            <a:r>
              <a:rPr lang="en-US" sz="2000" b="1"/>
              <a:t>Leaders enforce compliance with fines or social censure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9" grpId="0" animBg="1"/>
      <p:bldP spid="10" grpId="0" animBg="1"/>
      <p:bldP spid="11" grpId="0" animBg="1"/>
      <p:bldP spid="12" grpId="0" animBg="1"/>
      <p:bldP spid="13"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2.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Override>
</file>

<file path=docProps/app.xml><?xml version="1.0" encoding="utf-8"?>
<Properties xmlns="http://schemas.openxmlformats.org/officeDocument/2006/extended-properties" xmlns:vt="http://schemas.openxmlformats.org/officeDocument/2006/docPropsVTypes">
  <Template>Trek</Template>
  <TotalTime>1251</TotalTime>
  <Words>4008</Words>
  <Application>Microsoft Office PowerPoint</Application>
  <PresentationFormat>On-screen Show (4:3)</PresentationFormat>
  <Paragraphs>223</Paragraphs>
  <Slides>26</Slides>
  <Notes>17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5" baseType="lpstr">
      <vt:lpstr>Arial</vt:lpstr>
      <vt:lpstr>Franklin Gothic Medium</vt:lpstr>
      <vt:lpstr>Franklin Gothic Book</vt:lpstr>
      <vt:lpstr>Wingdings 2</vt:lpstr>
      <vt:lpstr>Calibri</vt:lpstr>
      <vt:lpstr>Times New Roman</vt:lpstr>
      <vt:lpstr>Berlin Sans FB Demi</vt:lpstr>
      <vt:lpstr>Trek</vt:lpstr>
      <vt:lpstr>Microsoft Office Excel Chart</vt:lpstr>
      <vt:lpstr>Slide 1</vt:lpstr>
      <vt:lpstr>Slide 2</vt:lpstr>
      <vt:lpstr>A Model is the visualisation of a Theory which is based on Assumptions formed by:</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Company>Lenovo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 in Health Promotion </dc:title>
  <dc:creator>Lenovo User</dc:creator>
  <cp:lastModifiedBy>Lenovo User</cp:lastModifiedBy>
  <cp:revision>17</cp:revision>
  <dcterms:created xsi:type="dcterms:W3CDTF">2012-09-06T05:21:51Z</dcterms:created>
  <dcterms:modified xsi:type="dcterms:W3CDTF">2012-11-02T17:45:45Z</dcterms:modified>
</cp:coreProperties>
</file>