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71" r:id="rId3"/>
    <p:sldId id="272" r:id="rId4"/>
    <p:sldId id="273" r:id="rId5"/>
    <p:sldId id="274" r:id="rId6"/>
    <p:sldId id="275" r:id="rId7"/>
    <p:sldId id="277" r:id="rId8"/>
    <p:sldId id="276" r:id="rId9"/>
    <p:sldId id="278" r:id="rId10"/>
    <p:sldId id="279" r:id="rId11"/>
    <p:sldId id="280" r:id="rId12"/>
    <p:sldId id="281" r:id="rId13"/>
    <p:sldId id="257" r:id="rId14"/>
    <p:sldId id="258" r:id="rId15"/>
    <p:sldId id="259" r:id="rId16"/>
    <p:sldId id="260" r:id="rId17"/>
    <p:sldId id="261" r:id="rId18"/>
    <p:sldId id="262" r:id="rId19"/>
    <p:sldId id="267" r:id="rId20"/>
    <p:sldId id="268" r:id="rId21"/>
    <p:sldId id="269" r:id="rId22"/>
  </p:sldIdLst>
  <p:sldSz cx="9144000" cy="6858000" type="screen4x3"/>
  <p:notesSz cx="6858000" cy="9144000"/>
  <p:embeddedFontLst>
    <p:embeddedFont>
      <p:font typeface="Arial Narrow" panose="020B0606020202030204" pitchFamily="34" charset="0"/>
      <p:regular r:id="rId24"/>
      <p:bold r:id="rId25"/>
      <p:italic r:id="rId26"/>
      <p:boldItalic r:id="rId27"/>
    </p:embeddedFont>
    <p:embeddedFont>
      <p:font typeface="Arial Rounded MT Bold" panose="020F0704030504030204" pitchFamily="34" charset="0"/>
      <p:regular r:id="rId28"/>
    </p:embeddedFont>
    <p:embeddedFont>
      <p:font typeface="Source Sans Pro"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ibre Baskerville" panose="020B0604020202020204" charset="0"/>
      <p:regular r:id="rId39"/>
      <p:bold r:id="rId40"/>
      <p:italic r:id="rId41"/>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1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1949EA-EB81-4465-A231-666FABF77677}">
  <a:tblStyle styleId="{3F1949EA-EB81-4465-A231-666FABF77677}" styleName="Table_0">
    <a:wholeTbl>
      <a:tcTxStyle b="off" i="off">
        <a:font>
          <a:latin typeface="Perpetua"/>
          <a:ea typeface="Perpetua"/>
          <a:cs typeface="Perpetua"/>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7E8E7"/>
          </a:solidFill>
        </a:fill>
      </a:tcStyle>
    </a:wholeTbl>
    <a:band1H>
      <a:tcStyle>
        <a:tcBdr/>
        <a:fill>
          <a:solidFill>
            <a:srgbClr val="EFCECA"/>
          </a:solidFill>
        </a:fill>
      </a:tcStyle>
    </a:band1H>
    <a:band1V>
      <a:tcStyle>
        <a:tcBdr/>
        <a:fill>
          <a:solidFill>
            <a:srgbClr val="EFCECA"/>
          </a:solidFill>
        </a:fill>
      </a:tcStyle>
    </a:band1V>
    <a:lastCol>
      <a:tcTxStyle b="on" i="off">
        <a:font>
          <a:latin typeface="Perpetua"/>
          <a:ea typeface="Perpetua"/>
          <a:cs typeface="Perpetua"/>
        </a:font>
        <a:schemeClr val="lt1"/>
      </a:tcTxStyle>
      <a:tcStyle>
        <a:tcBdr/>
        <a:fill>
          <a:solidFill>
            <a:schemeClr val="accent1"/>
          </a:solidFill>
        </a:fill>
      </a:tcStyle>
    </a:lastCol>
    <a:firstCol>
      <a:tcTxStyle b="on" i="off">
        <a:font>
          <a:latin typeface="Perpetua"/>
          <a:ea typeface="Perpetua"/>
          <a:cs typeface="Perpetua"/>
        </a:font>
        <a:schemeClr val="lt1"/>
      </a:tcTxStyle>
      <a:tcStyle>
        <a:tcBdr/>
        <a:fill>
          <a:solidFill>
            <a:schemeClr val="accent1"/>
          </a:solidFill>
        </a:fill>
      </a:tcStyle>
    </a:firstCol>
    <a:lastRow>
      <a:tcTxStyle b="on" i="off">
        <a:font>
          <a:latin typeface="Perpetua"/>
          <a:ea typeface="Perpetua"/>
          <a:cs typeface="Perpetua"/>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Perpetua"/>
          <a:ea typeface="Perpetua"/>
          <a:cs typeface="Perpetua"/>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92" autoAdjust="0"/>
    <p:restoredTop sz="94660"/>
  </p:normalViewPr>
  <p:slideViewPr>
    <p:cSldViewPr snapToGrid="0">
      <p:cViewPr>
        <p:scale>
          <a:sx n="100" d="100"/>
          <a:sy n="100" d="100"/>
        </p:scale>
        <p:origin x="-186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fontAlgn="base"/>
            <a:r>
              <a:rPr lang="en-US" b="1" dirty="0" smtClean="0"/>
              <a:t>Make cities inclusive, safe, resilient and sustainable</a:t>
            </a:r>
          </a:p>
          <a:p>
            <a:pPr fontAlgn="base"/>
            <a:r>
              <a:rPr lang="en-US" dirty="0" smtClean="0"/>
              <a:t>More than half of the world’s population now live in urban areas. </a:t>
            </a:r>
          </a:p>
          <a:p>
            <a:pPr fontAlgn="base"/>
            <a:r>
              <a:rPr lang="en-US" dirty="0" smtClean="0"/>
              <a:t>By 2050, that figure will have risen to 6.5 billion people – two-thirds of humanity. Sustainable development cannot be achieved without significantly transforming the way we build and manage our urban spaces.</a:t>
            </a:r>
          </a:p>
          <a:p>
            <a:pPr fontAlgn="base"/>
            <a:endParaRPr lang="en-US" dirty="0" smtClean="0"/>
          </a:p>
          <a:p>
            <a:pPr fontAlgn="base"/>
            <a:r>
              <a:rPr lang="en-US" dirty="0" smtClean="0"/>
              <a:t>The rapid growth of cities in the developing world, coupled with increasing rural to urban migration, has led to a boom in mega-cities. In 1990, there were ten mega-cities with 10 million inhabitants or more. In 2014, there are 28 mega-cities, home to a total 453 million people.</a:t>
            </a:r>
          </a:p>
          <a:p>
            <a:pPr fontAlgn="base"/>
            <a:endParaRPr lang="en-US" dirty="0" smtClean="0"/>
          </a:p>
          <a:p>
            <a:pPr fontAlgn="base"/>
            <a:r>
              <a:rPr lang="en-US" dirty="0" smtClean="0"/>
              <a:t>Extreme poverty is often concentrated in urban spaces, and national and city governments struggle to accommodate the rising population in these areas. Making cities safe and sustainable means ensuring access to safe and affordable housing, and upgrading slum settlements. It also involves investment in public transport, creating green public spaces, and improving urban planning and management in a way that is both participatory and inclusive.</a:t>
            </a:r>
          </a:p>
          <a:p>
            <a:endParaRPr lang="en-US" dirty="0"/>
          </a:p>
        </p:txBody>
      </p:sp>
      <p:sp>
        <p:nvSpPr>
          <p:cNvPr id="4" name="Slide Number Placeholder 3"/>
          <p:cNvSpPr>
            <a:spLocks noGrp="1"/>
          </p:cNvSpPr>
          <p:nvPr>
            <p:ph type="sldNum" sz="quarter" idx="10"/>
          </p:nvPr>
        </p:nvSpPr>
        <p:spPr/>
        <p:txBody>
          <a:bodyPr/>
          <a:lstStyle/>
          <a:p>
            <a:fld id="{F1155E41-930F-5A42-99C8-FC2E80024C16}" type="slidenum">
              <a:rPr lang="en-US" smtClean="0"/>
              <a:t>2</a:t>
            </a:fld>
            <a:endParaRPr lang="en-US"/>
          </a:p>
        </p:txBody>
      </p:sp>
    </p:spTree>
    <p:extLst>
      <p:ext uri="{BB962C8B-B14F-4D97-AF65-F5344CB8AC3E}">
        <p14:creationId xmlns:p14="http://schemas.microsoft.com/office/powerpoint/2010/main" val="34058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r>
              <a:rPr lang="en-ZA" dirty="0" smtClean="0">
                <a:solidFill>
                  <a:srgbClr val="272727"/>
                </a:solidFill>
                <a:latin typeface="open_sansregular"/>
              </a:rPr>
              <a:t>By March 2009, a total of 89,018 Zimbabweans out of 11 million had contracted cholera and 4,011  had already died. </a:t>
            </a:r>
          </a:p>
        </p:txBody>
      </p:sp>
    </p:spTree>
    <p:extLst>
      <p:ext uri="{BB962C8B-B14F-4D97-AF65-F5344CB8AC3E}">
        <p14:creationId xmlns:p14="http://schemas.microsoft.com/office/powerpoint/2010/main" val="420703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5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29648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714082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69496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75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84723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233149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49771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74305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30677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31209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ctr" rtl="0">
              <a:spcBef>
                <a:spcPts val="0"/>
              </a:spcBef>
              <a:buSzPct val="25000"/>
              <a:buNone/>
            </a:pPr>
            <a:fld id="{00000000-1234-1234-1234-123412341234}" type="slidenum">
              <a:rPr lang="en-US" sz="1400" b="0" i="0" u="none" strike="noStrike" cap="none" baseline="0" smtClean="0">
                <a:solidFill>
                  <a:srgbClr val="FFFFFF"/>
                </a:solidFill>
                <a:latin typeface="Source Sans Pro"/>
                <a:ea typeface="Source Sans Pro"/>
                <a:cs typeface="Source Sans Pro"/>
                <a:sym typeface="Source Sans Pro"/>
              </a:rPr>
              <a:t>‹#›</a:t>
            </a:fld>
            <a:endParaRPr lang="en-US" sz="1400" b="0" i="0" u="none" strike="noStrike" cap="none" baseline="0">
              <a:solidFill>
                <a:srgbClr val="FFFFFF"/>
              </a:solidFill>
              <a:latin typeface="Source Sans Pro"/>
              <a:ea typeface="Source Sans Pro"/>
              <a:cs typeface="Source Sans Pro"/>
              <a:sym typeface="Source Sans Pro"/>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665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3" name="Rectangle 2"/>
          <p:cNvSpPr/>
          <p:nvPr/>
        </p:nvSpPr>
        <p:spPr>
          <a:xfrm>
            <a:off x="198302" y="132410"/>
            <a:ext cx="8769427" cy="1384995"/>
          </a:xfrm>
          <a:prstGeom prst="rect">
            <a:avLst/>
          </a:prstGeom>
          <a:solidFill>
            <a:schemeClr val="accent1">
              <a:lumMod val="20000"/>
              <a:lumOff val="80000"/>
            </a:schemeClr>
          </a:solidFill>
        </p:spPr>
        <p:txBody>
          <a:bodyPr wrap="square">
            <a:spAutoFit/>
          </a:bodyPr>
          <a:lstStyle/>
          <a:p>
            <a:pPr lvl="0">
              <a:buSzPct val="25000"/>
            </a:pPr>
            <a:r>
              <a:rPr lang="en-US" sz="2000" b="1" dirty="0" smtClean="0">
                <a:solidFill>
                  <a:schemeClr val="tx1"/>
                </a:solidFill>
                <a:latin typeface="Arial" panose="020B0604020202020204" pitchFamily="34" charset="0"/>
                <a:cs typeface="Arial" panose="020B0604020202020204" pitchFamily="34" charset="0"/>
                <a:sym typeface="Source Sans Pro"/>
              </a:rPr>
              <a:t>Urban Community </a:t>
            </a:r>
            <a:r>
              <a:rPr lang="en-US" sz="2000" b="1" dirty="0">
                <a:solidFill>
                  <a:schemeClr val="tx1"/>
                </a:solidFill>
                <a:latin typeface="Arial" panose="020B0604020202020204" pitchFamily="34" charset="0"/>
                <a:cs typeface="Arial" panose="020B0604020202020204" pitchFamily="34" charset="0"/>
                <a:sym typeface="Source Sans Pro"/>
              </a:rPr>
              <a:t>Health Clubs in 6 Town of Zimbabwe</a:t>
            </a:r>
            <a:br>
              <a:rPr lang="en-US" sz="2000" b="1" dirty="0">
                <a:solidFill>
                  <a:schemeClr val="tx1"/>
                </a:solidFill>
                <a:latin typeface="Arial" panose="020B0604020202020204" pitchFamily="34" charset="0"/>
                <a:cs typeface="Arial" panose="020B0604020202020204" pitchFamily="34" charset="0"/>
                <a:sym typeface="Source Sans Pro"/>
              </a:rPr>
            </a:br>
            <a:r>
              <a:rPr lang="en-US" sz="1600" b="1" dirty="0" smtClean="0">
                <a:solidFill>
                  <a:schemeClr val="tx1"/>
                </a:solidFill>
                <a:latin typeface="Arial" panose="020B0604020202020204" pitchFamily="34" charset="0"/>
                <a:cs typeface="Arial" panose="020B0604020202020204" pitchFamily="34" charset="0"/>
                <a:sym typeface="Source Sans Pro"/>
              </a:rPr>
              <a:t>Presented by Africa </a:t>
            </a:r>
            <a:r>
              <a:rPr lang="en-US" sz="1600" b="1" dirty="0">
                <a:solidFill>
                  <a:schemeClr val="tx1"/>
                </a:solidFill>
                <a:latin typeface="Arial" panose="020B0604020202020204" pitchFamily="34" charset="0"/>
                <a:cs typeface="Arial" panose="020B0604020202020204" pitchFamily="34" charset="0"/>
                <a:sym typeface="Source Sans Pro"/>
              </a:rPr>
              <a:t>AHEAD: </a:t>
            </a:r>
            <a:endParaRPr lang="en-US" sz="1600" b="1" dirty="0" smtClean="0">
              <a:solidFill>
                <a:schemeClr val="tx1"/>
              </a:solidFill>
              <a:latin typeface="Arial" panose="020B0604020202020204" pitchFamily="34" charset="0"/>
              <a:cs typeface="Arial" panose="020B0604020202020204" pitchFamily="34" charset="0"/>
              <a:sym typeface="Source Sans Pro"/>
            </a:endParaRPr>
          </a:p>
          <a:p>
            <a:pPr lvl="0">
              <a:buSzPct val="25000"/>
            </a:pPr>
            <a:r>
              <a:rPr lang="en-US" sz="1600" b="1" dirty="0" smtClean="0">
                <a:solidFill>
                  <a:schemeClr val="tx1"/>
                </a:solidFill>
                <a:latin typeface="Arial" panose="020B0604020202020204" pitchFamily="34" charset="0"/>
                <a:cs typeface="Arial" panose="020B0604020202020204" pitchFamily="34" charset="0"/>
              </a:rPr>
              <a:t>Juliet </a:t>
            </a:r>
            <a:r>
              <a:rPr lang="en-US" sz="1600" b="1" dirty="0" err="1">
                <a:solidFill>
                  <a:schemeClr val="tx1"/>
                </a:solidFill>
                <a:latin typeface="Arial" panose="020B0604020202020204" pitchFamily="34" charset="0"/>
                <a:cs typeface="Arial" panose="020B0604020202020204" pitchFamily="34" charset="0"/>
              </a:rPr>
              <a:t>Waterkeyn</a:t>
            </a:r>
            <a:r>
              <a:rPr lang="en-US" sz="1600" b="1" dirty="0">
                <a:solidFill>
                  <a:schemeClr val="tx1"/>
                </a:solidFill>
                <a:latin typeface="Arial" panose="020B0604020202020204" pitchFamily="34" charset="0"/>
                <a:cs typeface="Arial" panose="020B0604020202020204" pitchFamily="34" charset="0"/>
              </a:rPr>
              <a:t> &amp; Regis </a:t>
            </a:r>
            <a:r>
              <a:rPr lang="en-US" sz="1600" b="1" dirty="0" err="1">
                <a:solidFill>
                  <a:schemeClr val="tx1"/>
                </a:solidFill>
                <a:latin typeface="Arial" panose="020B0604020202020204" pitchFamily="34" charset="0"/>
                <a:cs typeface="Arial" panose="020B0604020202020204" pitchFamily="34" charset="0"/>
              </a:rPr>
              <a:t>Matimati</a:t>
            </a:r>
            <a:r>
              <a:rPr lang="en-US" sz="1600" b="1" dirty="0">
                <a:solidFill>
                  <a:schemeClr val="tx1"/>
                </a:solidFill>
                <a:latin typeface="Arial" panose="020B0604020202020204" pitchFamily="34" charset="0"/>
                <a:cs typeface="Arial" panose="020B0604020202020204" pitchFamily="34" charset="0"/>
                <a:sym typeface="Source Sans Pro"/>
              </a:rPr>
              <a:t/>
            </a:r>
            <a:br>
              <a:rPr lang="en-US" sz="1600" b="1" dirty="0">
                <a:solidFill>
                  <a:schemeClr val="tx1"/>
                </a:solidFill>
                <a:latin typeface="Arial" panose="020B0604020202020204" pitchFamily="34" charset="0"/>
                <a:cs typeface="Arial" panose="020B0604020202020204" pitchFamily="34" charset="0"/>
                <a:sym typeface="Source Sans Pro"/>
              </a:rPr>
            </a:br>
            <a:r>
              <a:rPr lang="en-US" sz="1600" b="1" dirty="0">
                <a:solidFill>
                  <a:schemeClr val="tx1"/>
                </a:solidFill>
                <a:latin typeface="Arial" panose="020B0604020202020204" pitchFamily="34" charset="0"/>
                <a:cs typeface="Arial" panose="020B0604020202020204" pitchFamily="34" charset="0"/>
                <a:sym typeface="Source Sans Pro"/>
              </a:rPr>
              <a:t> 	</a:t>
            </a:r>
            <a:r>
              <a:rPr lang="en-US" sz="1600" b="1" dirty="0" smtClean="0">
                <a:solidFill>
                  <a:schemeClr val="tx1"/>
                </a:solidFill>
                <a:latin typeface="Arial" panose="020B0604020202020204" pitchFamily="34" charset="0"/>
                <a:cs typeface="Arial" panose="020B0604020202020204" pitchFamily="34" charset="0"/>
                <a:sym typeface="Source Sans Pro"/>
              </a:rPr>
              <a:t>	</a:t>
            </a:r>
            <a:r>
              <a:rPr lang="en-US" sz="1600" b="1" dirty="0" smtClean="0">
                <a:solidFill>
                  <a:schemeClr val="tx1"/>
                </a:solidFill>
                <a:latin typeface="Arial" panose="020B0604020202020204" pitchFamily="34" charset="0"/>
                <a:cs typeface="Arial" panose="020B0604020202020204" pitchFamily="34" charset="0"/>
              </a:rPr>
              <a:t>Water </a:t>
            </a:r>
            <a:r>
              <a:rPr lang="en-US" sz="1600" b="1" dirty="0">
                <a:solidFill>
                  <a:schemeClr val="tx1"/>
                </a:solidFill>
                <a:latin typeface="Arial" panose="020B0604020202020204" pitchFamily="34" charset="0"/>
                <a:cs typeface="Arial" panose="020B0604020202020204" pitchFamily="34" charset="0"/>
              </a:rPr>
              <a:t>and Health Conference, UNC 2015 </a:t>
            </a:r>
            <a:r>
              <a:rPr lang="en-US" sz="1600" dirty="0">
                <a:solidFill>
                  <a:srgbClr val="FFFFFF"/>
                </a:solidFill>
                <a:sym typeface="Source Sans Pro"/>
              </a:rPr>
              <a:t/>
            </a:r>
            <a:br>
              <a:rPr lang="en-US" sz="1600" dirty="0">
                <a:solidFill>
                  <a:srgbClr val="FFFFFF"/>
                </a:solidFill>
                <a:sym typeface="Source Sans Pro"/>
              </a:rPr>
            </a:br>
            <a:endParaRPr lang="en-US" sz="1600" dirty="0">
              <a:solidFill>
                <a:srgbClr val="FFFFFF"/>
              </a:solidFill>
              <a:sym typeface="Source Sans Pro"/>
            </a:endParaRPr>
          </a:p>
        </p:txBody>
      </p:sp>
      <p:pic>
        <p:nvPicPr>
          <p:cNvPr id="97" name="Shape 97"/>
          <p:cNvPicPr preferRelativeResize="0"/>
          <p:nvPr/>
        </p:nvPicPr>
        <p:blipFill rotWithShape="1">
          <a:blip r:embed="rId3">
            <a:alphaModFix/>
          </a:blip>
          <a:srcRect t="10101"/>
          <a:stretch/>
        </p:blipFill>
        <p:spPr>
          <a:xfrm>
            <a:off x="198303" y="1517405"/>
            <a:ext cx="8101636" cy="4630177"/>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939" y="5686167"/>
            <a:ext cx="865796" cy="1171833"/>
          </a:xfrm>
          <a:prstGeom prst="rect">
            <a:avLst/>
          </a:prstGeom>
        </p:spPr>
      </p:pic>
    </p:spTree>
  </p:cSld>
  <p:clrMapOvr>
    <a:masterClrMapping/>
  </p:clrMapOvr>
  <p:transition>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594" y="5041957"/>
            <a:ext cx="4334757" cy="1169551"/>
          </a:xfrm>
          <a:prstGeom prst="rect">
            <a:avLst/>
          </a:prstGeom>
        </p:spPr>
        <p:txBody>
          <a:bodyPr wrap="square">
            <a:spAutoFit/>
          </a:bodyPr>
          <a:lstStyle/>
          <a:p>
            <a:r>
              <a:rPr lang="en-ZA" i="1" dirty="0" smtClean="0">
                <a:solidFill>
                  <a:srgbClr val="272727"/>
                </a:solidFill>
                <a:latin typeface="open_sansregular"/>
              </a:rPr>
              <a:t>‘A </a:t>
            </a:r>
            <a:r>
              <a:rPr lang="en-ZA" i="1" dirty="0">
                <a:solidFill>
                  <a:srgbClr val="272727"/>
                </a:solidFill>
                <a:latin typeface="open_sansregular"/>
              </a:rPr>
              <a:t>notable example of the new civic pride was when one CHC member noting the registration plate of a vehicle who threw litter out of their moving car and reported it to the council.  The council successfully charged the driver, and a fine had to be paid</a:t>
            </a:r>
            <a:r>
              <a:rPr lang="en-ZA" i="1" dirty="0" smtClean="0">
                <a:solidFill>
                  <a:srgbClr val="272727"/>
                </a:solidFill>
                <a:latin typeface="open_sansregular"/>
              </a:rPr>
              <a:t>!’</a:t>
            </a:r>
            <a:endParaRPr lang="en-US" i="1" dirty="0"/>
          </a:p>
        </p:txBody>
      </p:sp>
      <p:sp>
        <p:nvSpPr>
          <p:cNvPr id="3" name="Rectangle 2"/>
          <p:cNvSpPr/>
          <p:nvPr/>
        </p:nvSpPr>
        <p:spPr>
          <a:xfrm>
            <a:off x="801004" y="821939"/>
            <a:ext cx="7135768" cy="954107"/>
          </a:xfrm>
          <a:prstGeom prst="rect">
            <a:avLst/>
          </a:prstGeom>
        </p:spPr>
        <p:txBody>
          <a:bodyPr wrap="square">
            <a:spAutoFit/>
          </a:bodyPr>
          <a:lstStyle/>
          <a:p>
            <a:pPr algn="just"/>
            <a:r>
              <a:rPr lang="en-ZA" b="1" i="1" dirty="0">
                <a:solidFill>
                  <a:srgbClr val="272727"/>
                </a:solidFill>
                <a:latin typeface="open_sansregular"/>
              </a:rPr>
              <a:t>‘We people in </a:t>
            </a:r>
            <a:r>
              <a:rPr lang="en-ZA" b="1" i="1" dirty="0" err="1" smtClean="0">
                <a:solidFill>
                  <a:srgbClr val="272727"/>
                </a:solidFill>
                <a:latin typeface="open_sansregular"/>
              </a:rPr>
              <a:t>Garikai</a:t>
            </a:r>
            <a:r>
              <a:rPr lang="en-ZA" b="1" i="1" dirty="0" smtClean="0">
                <a:solidFill>
                  <a:srgbClr val="272727"/>
                </a:solidFill>
                <a:latin typeface="open_sansregular"/>
              </a:rPr>
              <a:t> slum </a:t>
            </a:r>
            <a:r>
              <a:rPr lang="en-ZA" b="1" i="1" dirty="0">
                <a:solidFill>
                  <a:srgbClr val="272727"/>
                </a:solidFill>
                <a:latin typeface="open_sansregular"/>
              </a:rPr>
              <a:t>now know how to survive! Those people in town they now respect us and our place is not looked down on as a dump anymore.’   </a:t>
            </a:r>
            <a:endParaRPr lang="en-ZA" dirty="0">
              <a:solidFill>
                <a:srgbClr val="272727"/>
              </a:solidFill>
              <a:latin typeface="open_sansregular"/>
            </a:endParaRPr>
          </a:p>
          <a:p>
            <a:r>
              <a:rPr lang="en-ZA" dirty="0"/>
              <a:t/>
            </a:r>
            <a:br>
              <a:rPr lang="en-ZA" dirty="0"/>
            </a:br>
            <a:endParaRPr lang="en-US" dirty="0"/>
          </a:p>
        </p:txBody>
      </p:sp>
      <p:sp>
        <p:nvSpPr>
          <p:cNvPr id="4" name="TextBox 3"/>
          <p:cNvSpPr txBox="1"/>
          <p:nvPr/>
        </p:nvSpPr>
        <p:spPr>
          <a:xfrm>
            <a:off x="359594" y="246758"/>
            <a:ext cx="626723" cy="646331"/>
          </a:xfrm>
          <a:prstGeom prst="rect">
            <a:avLst/>
          </a:prstGeom>
          <a:noFill/>
        </p:spPr>
        <p:txBody>
          <a:bodyPr wrap="square" rtlCol="0">
            <a:spAutoFit/>
          </a:bodyPr>
          <a:lstStyle/>
          <a:p>
            <a:r>
              <a:rPr lang="en-ZA" sz="3600" dirty="0" smtClean="0"/>
              <a:t>3.</a:t>
            </a:r>
            <a:endParaRPr lang="en-US" sz="3600" dirty="0"/>
          </a:p>
        </p:txBody>
      </p:sp>
      <p:sp>
        <p:nvSpPr>
          <p:cNvPr id="5" name="TextBox 4"/>
          <p:cNvSpPr txBox="1"/>
          <p:nvPr/>
        </p:nvSpPr>
        <p:spPr>
          <a:xfrm>
            <a:off x="986317" y="369868"/>
            <a:ext cx="7592602" cy="400110"/>
          </a:xfrm>
          <a:prstGeom prst="rect">
            <a:avLst/>
          </a:prstGeom>
          <a:noFill/>
        </p:spPr>
        <p:txBody>
          <a:bodyPr wrap="square" rtlCol="0">
            <a:spAutoFit/>
          </a:bodyPr>
          <a:lstStyle/>
          <a:p>
            <a:r>
              <a:rPr lang="en-ZA" sz="2000" b="1" dirty="0" err="1" smtClean="0"/>
              <a:t>Masvingo</a:t>
            </a:r>
            <a:r>
              <a:rPr lang="en-ZA" sz="2000" b="1" dirty="0" smtClean="0"/>
              <a:t> Town: Civic Pride and Responsibility</a:t>
            </a:r>
            <a:endParaRPr lang="en-US" sz="2000" b="1" dirty="0"/>
          </a:p>
        </p:txBody>
      </p:sp>
      <p:pic>
        <p:nvPicPr>
          <p:cNvPr id="4098" name="Picture 2" descr="Garikai clean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351" y="1776046"/>
            <a:ext cx="4133858" cy="31715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964" r="34226" b="13258"/>
          <a:stretch/>
        </p:blipFill>
        <p:spPr>
          <a:xfrm>
            <a:off x="482687" y="1501044"/>
            <a:ext cx="3886201" cy="3446584"/>
          </a:xfrm>
          <a:prstGeom prst="rect">
            <a:avLst/>
          </a:prstGeom>
        </p:spPr>
      </p:pic>
      <p:sp>
        <p:nvSpPr>
          <p:cNvPr id="8" name="Rectangle 7"/>
          <p:cNvSpPr/>
          <p:nvPr/>
        </p:nvSpPr>
        <p:spPr>
          <a:xfrm>
            <a:off x="4956822" y="5149678"/>
            <a:ext cx="3371952" cy="1169551"/>
          </a:xfrm>
          <a:prstGeom prst="rect">
            <a:avLst/>
          </a:prstGeom>
        </p:spPr>
        <p:txBody>
          <a:bodyPr wrap="square">
            <a:spAutoFit/>
          </a:bodyPr>
          <a:lstStyle/>
          <a:p>
            <a:r>
              <a:rPr lang="en-ZA" i="1" dirty="0" smtClean="0">
                <a:solidFill>
                  <a:srgbClr val="272727"/>
                </a:solidFill>
                <a:latin typeface="open_sansregular"/>
              </a:rPr>
              <a:t>‘We </a:t>
            </a:r>
            <a:r>
              <a:rPr lang="en-ZA" i="1" dirty="0">
                <a:solidFill>
                  <a:srgbClr val="272727"/>
                </a:solidFill>
                <a:latin typeface="open_sansregular"/>
              </a:rPr>
              <a:t>counted that 570 Tippy taps were constructed across the town, with 220 pot racks and 260 refuse pits in the </a:t>
            </a:r>
            <a:r>
              <a:rPr lang="en-ZA" i="1" dirty="0" err="1">
                <a:solidFill>
                  <a:srgbClr val="272727"/>
                </a:solidFill>
                <a:latin typeface="open_sansregular"/>
              </a:rPr>
              <a:t>Garikai</a:t>
            </a:r>
            <a:r>
              <a:rPr lang="en-ZA" i="1" dirty="0">
                <a:solidFill>
                  <a:srgbClr val="272727"/>
                </a:solidFill>
                <a:latin typeface="open_sansregular"/>
              </a:rPr>
              <a:t> </a:t>
            </a:r>
            <a:r>
              <a:rPr lang="en-ZA" i="1" dirty="0" smtClean="0">
                <a:solidFill>
                  <a:srgbClr val="272727"/>
                </a:solidFill>
                <a:latin typeface="open_sansregular"/>
              </a:rPr>
              <a:t>slum alone.’ </a:t>
            </a:r>
          </a:p>
          <a:p>
            <a:r>
              <a:rPr lang="en-ZA" i="1" dirty="0" smtClean="0">
                <a:solidFill>
                  <a:srgbClr val="272727"/>
                </a:solidFill>
                <a:latin typeface="open_sansregular"/>
              </a:rPr>
              <a:t>Project Officer report</a:t>
            </a:r>
            <a:endParaRPr lang="en-US" i="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415607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ipinge Club"/>
          <p:cNvPicPr>
            <a:picLocks noChangeAspect="1" noChangeArrowheads="1"/>
          </p:cNvPicPr>
          <p:nvPr/>
        </p:nvPicPr>
        <p:blipFill rotWithShape="1">
          <a:blip r:embed="rId2">
            <a:extLst>
              <a:ext uri="{28A0092B-C50C-407E-A947-70E740481C1C}">
                <a14:useLocalDpi xmlns:a14="http://schemas.microsoft.com/office/drawing/2010/main" val="0"/>
              </a:ext>
            </a:extLst>
          </a:blip>
          <a:srcRect l="9669" t="-1205" r="3212" b="1205"/>
          <a:stretch/>
        </p:blipFill>
        <p:spPr bwMode="auto">
          <a:xfrm>
            <a:off x="5265682" y="3058510"/>
            <a:ext cx="3421117" cy="26170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pinge Urban clean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7" y="3058510"/>
            <a:ext cx="4648237" cy="2617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5424" y="1498881"/>
            <a:ext cx="4572000" cy="1169551"/>
          </a:xfrm>
          <a:prstGeom prst="rect">
            <a:avLst/>
          </a:prstGeom>
        </p:spPr>
        <p:txBody>
          <a:bodyPr>
            <a:spAutoFit/>
          </a:bodyPr>
          <a:lstStyle/>
          <a:p>
            <a:r>
              <a:rPr lang="en-ZA" i="1" dirty="0" smtClean="0">
                <a:solidFill>
                  <a:srgbClr val="272727"/>
                </a:solidFill>
                <a:latin typeface="open_sansregular"/>
              </a:rPr>
              <a:t>‘A </a:t>
            </a:r>
            <a:r>
              <a:rPr lang="en-ZA" i="1" dirty="0">
                <a:solidFill>
                  <a:srgbClr val="272727"/>
                </a:solidFill>
                <a:latin typeface="open_sansregular"/>
              </a:rPr>
              <a:t>highlight </a:t>
            </a:r>
            <a:r>
              <a:rPr lang="en-ZA" i="1" dirty="0" smtClean="0">
                <a:solidFill>
                  <a:srgbClr val="272727"/>
                </a:solidFill>
                <a:latin typeface="open_sansregular"/>
              </a:rPr>
              <a:t>of this area was </a:t>
            </a:r>
            <a:r>
              <a:rPr lang="en-ZA" i="1" dirty="0">
                <a:solidFill>
                  <a:srgbClr val="272727"/>
                </a:solidFill>
                <a:latin typeface="open_sansregular"/>
              </a:rPr>
              <a:t>the initiative taken by one club who contributed money and raised funds and  purchased tea cups so that each member got three cups. This is to encourage people not to share cups, but to have their </a:t>
            </a:r>
            <a:r>
              <a:rPr lang="en-ZA" i="1" dirty="0" smtClean="0">
                <a:solidFill>
                  <a:srgbClr val="272727"/>
                </a:solidFill>
                <a:latin typeface="open_sansregular"/>
              </a:rPr>
              <a:t>own so as to stop spread of TB.’</a:t>
            </a:r>
            <a:endParaRPr lang="en-US" i="1" dirty="0"/>
          </a:p>
        </p:txBody>
      </p:sp>
      <p:sp>
        <p:nvSpPr>
          <p:cNvPr id="3" name="Rectangle 2"/>
          <p:cNvSpPr/>
          <p:nvPr/>
        </p:nvSpPr>
        <p:spPr>
          <a:xfrm>
            <a:off x="5189333" y="893088"/>
            <a:ext cx="3591110" cy="2062103"/>
          </a:xfrm>
          <a:prstGeom prst="rect">
            <a:avLst/>
          </a:prstGeom>
        </p:spPr>
        <p:txBody>
          <a:bodyPr wrap="square">
            <a:spAutoFit/>
          </a:bodyPr>
          <a:lstStyle/>
          <a:p>
            <a:pPr algn="just"/>
            <a:r>
              <a:rPr lang="en-ZA" b="1" dirty="0" smtClean="0">
                <a:solidFill>
                  <a:srgbClr val="272727"/>
                </a:solidFill>
                <a:latin typeface="open_sansregular"/>
              </a:rPr>
              <a:t>Letter to </a:t>
            </a:r>
            <a:r>
              <a:rPr lang="en-ZA" b="1" dirty="0" err="1" smtClean="0">
                <a:solidFill>
                  <a:srgbClr val="272727"/>
                </a:solidFill>
                <a:latin typeface="open_sansregular"/>
              </a:rPr>
              <a:t>Zim</a:t>
            </a:r>
            <a:r>
              <a:rPr lang="en-ZA" b="1" dirty="0" smtClean="0">
                <a:solidFill>
                  <a:srgbClr val="272727"/>
                </a:solidFill>
                <a:latin typeface="open_sansregular"/>
              </a:rPr>
              <a:t> AHEAD from the Council:</a:t>
            </a:r>
          </a:p>
          <a:p>
            <a:pPr algn="just"/>
            <a:endParaRPr lang="en-ZA" i="1" dirty="0" smtClean="0">
              <a:solidFill>
                <a:srgbClr val="272727"/>
              </a:solidFill>
              <a:latin typeface="open_sansregular"/>
            </a:endParaRPr>
          </a:p>
          <a:p>
            <a:pPr algn="just"/>
            <a:r>
              <a:rPr lang="en-ZA" i="1" dirty="0" smtClean="0">
                <a:solidFill>
                  <a:srgbClr val="272727"/>
                </a:solidFill>
                <a:latin typeface="open_sansregular"/>
              </a:rPr>
              <a:t>‘May </a:t>
            </a:r>
            <a:r>
              <a:rPr lang="en-ZA" i="1" dirty="0">
                <a:solidFill>
                  <a:srgbClr val="272727"/>
                </a:solidFill>
                <a:latin typeface="open_sansregular"/>
              </a:rPr>
              <a:t>we take this opportunity to thank you for the wonderful work you did in the last project and for the cordial working relationship which both enjoy</a:t>
            </a:r>
            <a:r>
              <a:rPr lang="en-ZA" i="1" dirty="0" smtClean="0">
                <a:solidFill>
                  <a:srgbClr val="272727"/>
                </a:solidFill>
                <a:latin typeface="open_sansregular"/>
              </a:rPr>
              <a:t>.’ </a:t>
            </a:r>
            <a:endParaRPr lang="en-ZA" dirty="0">
              <a:solidFill>
                <a:srgbClr val="272727"/>
              </a:solidFill>
              <a:latin typeface="open_sansregular"/>
            </a:endParaRPr>
          </a:p>
          <a:p>
            <a:pPr algn="just"/>
            <a:endParaRPr lang="en-ZA" sz="1100" dirty="0">
              <a:solidFill>
                <a:srgbClr val="272727"/>
              </a:solidFill>
              <a:latin typeface="open_sansregular"/>
            </a:endParaRPr>
          </a:p>
          <a:p>
            <a:pPr algn="just"/>
            <a:r>
              <a:rPr lang="en-ZA" sz="1100" dirty="0" smtClean="0">
                <a:solidFill>
                  <a:srgbClr val="272727"/>
                </a:solidFill>
                <a:latin typeface="open_sansregular"/>
              </a:rPr>
              <a:t>Community </a:t>
            </a:r>
            <a:r>
              <a:rPr lang="en-ZA" sz="1100" dirty="0">
                <a:solidFill>
                  <a:srgbClr val="272727"/>
                </a:solidFill>
                <a:latin typeface="open_sansregular"/>
              </a:rPr>
              <a:t>Services Officer</a:t>
            </a:r>
          </a:p>
          <a:p>
            <a:pPr algn="just"/>
            <a:r>
              <a:rPr lang="en-ZA" sz="1100" dirty="0">
                <a:solidFill>
                  <a:srgbClr val="272727"/>
                </a:solidFill>
                <a:latin typeface="open_sansregular"/>
              </a:rPr>
              <a:t>For Chief Executive Officer</a:t>
            </a:r>
          </a:p>
          <a:p>
            <a:pPr algn="just"/>
            <a:r>
              <a:rPr lang="en-ZA" sz="1100" dirty="0">
                <a:solidFill>
                  <a:srgbClr val="272727"/>
                </a:solidFill>
                <a:latin typeface="open_sansregular"/>
              </a:rPr>
              <a:t>CHIPINGE </a:t>
            </a:r>
            <a:r>
              <a:rPr lang="en-ZA" sz="1100" dirty="0" smtClean="0">
                <a:solidFill>
                  <a:srgbClr val="272727"/>
                </a:solidFill>
                <a:latin typeface="open_sansregular"/>
              </a:rPr>
              <a:t> </a:t>
            </a:r>
            <a:r>
              <a:rPr lang="en-ZA" sz="1100" dirty="0">
                <a:solidFill>
                  <a:srgbClr val="272727"/>
                </a:solidFill>
                <a:latin typeface="open_sansregular"/>
              </a:rPr>
              <a:t>DISTRICT COUNCIL</a:t>
            </a:r>
          </a:p>
        </p:txBody>
      </p:sp>
      <p:sp>
        <p:nvSpPr>
          <p:cNvPr id="6" name="TextBox 5"/>
          <p:cNvSpPr txBox="1"/>
          <p:nvPr/>
        </p:nvSpPr>
        <p:spPr>
          <a:xfrm>
            <a:off x="359594" y="246758"/>
            <a:ext cx="626723" cy="646331"/>
          </a:xfrm>
          <a:prstGeom prst="rect">
            <a:avLst/>
          </a:prstGeom>
          <a:noFill/>
        </p:spPr>
        <p:txBody>
          <a:bodyPr wrap="square" rtlCol="0">
            <a:spAutoFit/>
          </a:bodyPr>
          <a:lstStyle/>
          <a:p>
            <a:r>
              <a:rPr lang="en-ZA" sz="3600" dirty="0"/>
              <a:t>4</a:t>
            </a:r>
            <a:r>
              <a:rPr lang="en-ZA" sz="3600" dirty="0" smtClean="0"/>
              <a:t>.</a:t>
            </a:r>
            <a:endParaRPr lang="en-US" sz="3600" dirty="0"/>
          </a:p>
        </p:txBody>
      </p:sp>
      <p:sp>
        <p:nvSpPr>
          <p:cNvPr id="7" name="TextBox 6"/>
          <p:cNvSpPr txBox="1"/>
          <p:nvPr/>
        </p:nvSpPr>
        <p:spPr>
          <a:xfrm>
            <a:off x="986317" y="369868"/>
            <a:ext cx="7592602" cy="400110"/>
          </a:xfrm>
          <a:prstGeom prst="rect">
            <a:avLst/>
          </a:prstGeom>
          <a:noFill/>
        </p:spPr>
        <p:txBody>
          <a:bodyPr wrap="square" rtlCol="0">
            <a:spAutoFit/>
          </a:bodyPr>
          <a:lstStyle/>
          <a:p>
            <a:r>
              <a:rPr lang="en-ZA" sz="2000" b="1" dirty="0" err="1" smtClean="0"/>
              <a:t>Chipinge</a:t>
            </a:r>
            <a:r>
              <a:rPr lang="en-ZA" sz="2000" b="1" dirty="0" smtClean="0"/>
              <a:t> Town: Clean ups and Savings Clubs</a:t>
            </a:r>
            <a:endParaRPr lang="en-US" sz="20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3041139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94" y="246758"/>
            <a:ext cx="626723" cy="646331"/>
          </a:xfrm>
          <a:prstGeom prst="rect">
            <a:avLst/>
          </a:prstGeom>
          <a:noFill/>
        </p:spPr>
        <p:txBody>
          <a:bodyPr wrap="square" rtlCol="0">
            <a:spAutoFit/>
          </a:bodyPr>
          <a:lstStyle/>
          <a:p>
            <a:r>
              <a:rPr lang="en-ZA" sz="3600" dirty="0"/>
              <a:t>5</a:t>
            </a:r>
            <a:r>
              <a:rPr lang="en-ZA" sz="3600" dirty="0" smtClean="0"/>
              <a:t>.</a:t>
            </a:r>
            <a:endParaRPr lang="en-US" sz="3600" dirty="0"/>
          </a:p>
        </p:txBody>
      </p:sp>
      <p:sp>
        <p:nvSpPr>
          <p:cNvPr id="3" name="TextBox 2"/>
          <p:cNvSpPr txBox="1"/>
          <p:nvPr/>
        </p:nvSpPr>
        <p:spPr>
          <a:xfrm>
            <a:off x="986317" y="369868"/>
            <a:ext cx="7592602" cy="707886"/>
          </a:xfrm>
          <a:prstGeom prst="rect">
            <a:avLst/>
          </a:prstGeom>
          <a:noFill/>
        </p:spPr>
        <p:txBody>
          <a:bodyPr wrap="square" rtlCol="0">
            <a:spAutoFit/>
          </a:bodyPr>
          <a:lstStyle/>
          <a:p>
            <a:r>
              <a:rPr lang="en-ZA" sz="2000" b="1" dirty="0" smtClean="0"/>
              <a:t>Bindura Town: Repairing the bad blood between </a:t>
            </a:r>
          </a:p>
          <a:p>
            <a:r>
              <a:rPr lang="en-ZA" sz="2000" b="1" dirty="0"/>
              <a:t>	</a:t>
            </a:r>
            <a:r>
              <a:rPr lang="en-ZA" sz="2000" b="1" dirty="0" smtClean="0"/>
              <a:t>			Town council and rate payers</a:t>
            </a:r>
            <a:endParaRPr lang="en-US" sz="2000" b="1" dirty="0"/>
          </a:p>
        </p:txBody>
      </p:sp>
      <p:sp>
        <p:nvSpPr>
          <p:cNvPr id="4" name="Rectangle 3"/>
          <p:cNvSpPr/>
          <p:nvPr/>
        </p:nvSpPr>
        <p:spPr>
          <a:xfrm>
            <a:off x="359594" y="4237323"/>
            <a:ext cx="3663766" cy="1815882"/>
          </a:xfrm>
          <a:prstGeom prst="rect">
            <a:avLst/>
          </a:prstGeom>
        </p:spPr>
        <p:txBody>
          <a:bodyPr wrap="square">
            <a:spAutoFit/>
          </a:bodyPr>
          <a:lstStyle/>
          <a:p>
            <a:r>
              <a:rPr lang="en-ZA" i="1" dirty="0" smtClean="0">
                <a:solidFill>
                  <a:srgbClr val="272727"/>
                </a:solidFill>
                <a:latin typeface="open_sansregular"/>
              </a:rPr>
              <a:t>‘Broken </a:t>
            </a:r>
            <a:r>
              <a:rPr lang="en-ZA" i="1" dirty="0">
                <a:solidFill>
                  <a:srgbClr val="272727"/>
                </a:solidFill>
                <a:latin typeface="open_sansregular"/>
              </a:rPr>
              <a:t>down boreholes are being repaired through CHC initiatives. Before this project, there was bad blood between Bindura Town Council and residents. They were two worlds apart. </a:t>
            </a:r>
            <a:endParaRPr lang="en-ZA" i="1" dirty="0" smtClean="0">
              <a:solidFill>
                <a:srgbClr val="272727"/>
              </a:solidFill>
              <a:latin typeface="open_sansregular"/>
            </a:endParaRPr>
          </a:p>
          <a:p>
            <a:endParaRPr lang="en-ZA" i="1" dirty="0">
              <a:solidFill>
                <a:srgbClr val="272727"/>
              </a:solidFill>
              <a:latin typeface="open_sansregular"/>
            </a:endParaRPr>
          </a:p>
          <a:p>
            <a:r>
              <a:rPr lang="en-ZA" i="1" dirty="0" smtClean="0">
                <a:solidFill>
                  <a:srgbClr val="272727"/>
                </a:solidFill>
                <a:latin typeface="open_sansregular"/>
              </a:rPr>
              <a:t>CHCs </a:t>
            </a:r>
            <a:r>
              <a:rPr lang="en-ZA" i="1" dirty="0">
                <a:solidFill>
                  <a:srgbClr val="272727"/>
                </a:solidFill>
                <a:latin typeface="open_sansregular"/>
              </a:rPr>
              <a:t>came at the right time because now good relations are being created</a:t>
            </a:r>
            <a:r>
              <a:rPr lang="en-ZA" i="1" dirty="0" smtClean="0">
                <a:solidFill>
                  <a:srgbClr val="272727"/>
                </a:solidFill>
                <a:latin typeface="open_sansregular"/>
              </a:rPr>
              <a:t>.’ </a:t>
            </a:r>
            <a:endParaRPr lang="en-US" dirty="0"/>
          </a:p>
        </p:txBody>
      </p:sp>
      <p:pic>
        <p:nvPicPr>
          <p:cNvPr id="6146" name="Picture 2" descr="BOREHOLE1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94" y="1016199"/>
            <a:ext cx="3663766" cy="2747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AM_0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663" y="1200864"/>
            <a:ext cx="3999447" cy="26662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63803" y="3953703"/>
            <a:ext cx="3964971" cy="2031325"/>
          </a:xfrm>
          <a:prstGeom prst="rect">
            <a:avLst/>
          </a:prstGeom>
        </p:spPr>
        <p:txBody>
          <a:bodyPr wrap="square">
            <a:spAutoFit/>
          </a:bodyPr>
          <a:lstStyle/>
          <a:p>
            <a:r>
              <a:rPr lang="en-ZA" i="1" dirty="0" smtClean="0">
                <a:solidFill>
                  <a:srgbClr val="272727"/>
                </a:solidFill>
                <a:latin typeface="open_sansregular"/>
              </a:rPr>
              <a:t>Bindura Town Council has </a:t>
            </a:r>
            <a:r>
              <a:rPr lang="en-ZA" i="1" dirty="0">
                <a:solidFill>
                  <a:srgbClr val="272727"/>
                </a:solidFill>
                <a:latin typeface="open_sansregular"/>
              </a:rPr>
              <a:t>begun to meet residents through the CHCs. Critical issues are discussed during the meetings. BTC has taken the project as council’s baby and not as a departmental issue. </a:t>
            </a:r>
            <a:r>
              <a:rPr lang="en-ZA" i="1" dirty="0" smtClean="0">
                <a:solidFill>
                  <a:srgbClr val="272727"/>
                </a:solidFill>
                <a:latin typeface="open_sansregular"/>
              </a:rPr>
              <a:t>Various </a:t>
            </a:r>
            <a:r>
              <a:rPr lang="en-ZA" i="1" dirty="0">
                <a:solidFill>
                  <a:srgbClr val="272727"/>
                </a:solidFill>
                <a:latin typeface="open_sansregular"/>
              </a:rPr>
              <a:t>council departments team up when they go out to meet the residents through the CHCs.’ </a:t>
            </a:r>
            <a:endParaRPr lang="en-ZA" i="1" dirty="0" smtClean="0">
              <a:solidFill>
                <a:srgbClr val="272727"/>
              </a:solidFill>
              <a:latin typeface="open_sansregular"/>
            </a:endParaRPr>
          </a:p>
          <a:p>
            <a:endParaRPr lang="en-ZA" i="1" dirty="0" smtClean="0">
              <a:solidFill>
                <a:srgbClr val="272727"/>
              </a:solidFill>
              <a:latin typeface="open_sansregular"/>
            </a:endParaRPr>
          </a:p>
          <a:p>
            <a:r>
              <a:rPr lang="en-ZA" i="1" dirty="0" smtClean="0">
                <a:solidFill>
                  <a:srgbClr val="272727"/>
                </a:solidFill>
                <a:latin typeface="open_sansregular"/>
              </a:rPr>
              <a:t>Project </a:t>
            </a:r>
            <a:r>
              <a:rPr lang="en-ZA" i="1" dirty="0">
                <a:solidFill>
                  <a:srgbClr val="272727"/>
                </a:solidFill>
                <a:latin typeface="open_sansregular"/>
              </a:rPr>
              <a:t>Officer</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39264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914400" y="274637"/>
            <a:ext cx="7772400" cy="892981"/>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It all starts with a good </a:t>
            </a:r>
            <a:r>
              <a:rPr lang="en-US" sz="24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Training of Trainers (CHC Facilitators)</a:t>
            </a:r>
            <a:endPar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endParaRPr>
          </a:p>
        </p:txBody>
      </p:sp>
      <p:pic>
        <p:nvPicPr>
          <p:cNvPr id="104" name="Shape 104"/>
          <p:cNvPicPr preferRelativeResize="0"/>
          <p:nvPr/>
        </p:nvPicPr>
        <p:blipFill rotWithShape="1">
          <a:blip r:embed="rId3">
            <a:alphaModFix/>
          </a:blip>
          <a:srcRect/>
          <a:stretch/>
        </p:blipFill>
        <p:spPr>
          <a:xfrm>
            <a:off x="773723" y="1306847"/>
            <a:ext cx="5936566" cy="4714125"/>
          </a:xfrm>
          <a:prstGeom prst="rect">
            <a:avLst/>
          </a:prstGeom>
          <a:noFill/>
          <a:ln>
            <a:noFill/>
          </a:ln>
        </p:spPr>
      </p:pic>
      <p:sp>
        <p:nvSpPr>
          <p:cNvPr id="2" name="TextBox 1"/>
          <p:cNvSpPr txBox="1"/>
          <p:nvPr/>
        </p:nvSpPr>
        <p:spPr>
          <a:xfrm>
            <a:off x="6710289" y="1401751"/>
            <a:ext cx="2222696" cy="4216539"/>
          </a:xfrm>
          <a:prstGeom prst="rect">
            <a:avLst/>
          </a:prstGeom>
          <a:solidFill>
            <a:schemeClr val="bg1"/>
          </a:solidFill>
        </p:spPr>
        <p:txBody>
          <a:bodyPr wrap="square" rtlCol="0">
            <a:spAutoFit/>
          </a:bodyPr>
          <a:lstStyle/>
          <a:p>
            <a:endParaRPr lang="en-ZA" dirty="0" smtClean="0"/>
          </a:p>
          <a:p>
            <a:pPr lvl="1"/>
            <a:r>
              <a:rPr lang="en-ZA" sz="2000" dirty="0" smtClean="0"/>
              <a:t>Africa AHEAD trainers the Trainers in a 5 day workshop which enable them to start CHCs and train Community based facilitators to each start a CHC in their neighbourhood.</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22960" y="286605"/>
            <a:ext cx="7543800" cy="881014"/>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28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The Community Based Facilitators graduate with their supervisors</a:t>
            </a:r>
          </a:p>
        </p:txBody>
      </p:sp>
      <p:pic>
        <p:nvPicPr>
          <p:cNvPr id="111" name="Shape 111"/>
          <p:cNvPicPr preferRelativeResize="0"/>
          <p:nvPr/>
        </p:nvPicPr>
        <p:blipFill rotWithShape="1">
          <a:blip r:embed="rId3">
            <a:alphaModFix/>
          </a:blip>
          <a:srcRect/>
          <a:stretch/>
        </p:blipFill>
        <p:spPr>
          <a:xfrm>
            <a:off x="491579" y="1399498"/>
            <a:ext cx="8435082" cy="4164843"/>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type="ctrTitle"/>
          </p:nvPr>
        </p:nvSpPr>
        <p:spPr>
          <a:xfrm>
            <a:off x="685800" y="914400"/>
            <a:ext cx="7772400" cy="2686051"/>
          </a:xfrm>
          <a:prstGeom prst="rect">
            <a:avLst/>
          </a:prstGeom>
          <a:noFill/>
          <a:ln>
            <a:noFill/>
          </a:ln>
        </p:spPr>
        <p:txBody>
          <a:bodyPr lIns="91425" tIns="45700" rIns="91425" bIns="91425" anchor="ctr" anchorCtr="0">
            <a:noAutofit/>
          </a:bodyPr>
          <a:lstStyle/>
          <a:p>
            <a:pPr marL="0" marR="0" lvl="0" indent="0" algn="ctr" rtl="0">
              <a:spcBef>
                <a:spcPts val="0"/>
              </a:spcBef>
              <a:buClr>
                <a:srgbClr val="FFFFFF"/>
              </a:buClr>
              <a:buFont typeface="Source Sans Pro"/>
              <a:buNone/>
            </a:pPr>
            <a:endParaRPr sz="4000" b="0" i="0" u="none" strike="noStrike" cap="none" baseline="0">
              <a:solidFill>
                <a:srgbClr val="FFFFFF"/>
              </a:solidFill>
              <a:latin typeface="Source Sans Pro"/>
              <a:ea typeface="Source Sans Pro"/>
              <a:cs typeface="Source Sans Pro"/>
              <a:sym typeface="Source Sans Pro"/>
            </a:endParaRPr>
          </a:p>
        </p:txBody>
      </p:sp>
      <p:sp>
        <p:nvSpPr>
          <p:cNvPr id="116" name="Shape 116"/>
          <p:cNvSpPr txBox="1">
            <a:spLocks noGrp="1"/>
          </p:cNvSpPr>
          <p:nvPr>
            <p:ph type="subTitle" idx="1"/>
          </p:nvPr>
        </p:nvSpPr>
        <p:spPr>
          <a:xfrm>
            <a:off x="620956" y="5495612"/>
            <a:ext cx="6834922" cy="764511"/>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ymbol"/>
              <a:buNone/>
            </a:pPr>
            <a:r>
              <a:rPr lang="en-US" sz="2600" b="1" i="0" u="none" strike="noStrike" cap="none" baseline="0" dirty="0">
                <a:solidFill>
                  <a:schemeClr val="tx1"/>
                </a:solidFill>
                <a:latin typeface="Arial" panose="020B0604020202020204" pitchFamily="34" charset="0"/>
                <a:ea typeface="Libre Baskerville"/>
                <a:cs typeface="Arial" panose="020B0604020202020204" pitchFamily="34" charset="0"/>
                <a:sym typeface="Libre Baskerville"/>
              </a:rPr>
              <a:t>Proud Card Carrying CHC members at </a:t>
            </a:r>
            <a:r>
              <a:rPr lang="en-US" sz="2600" b="1" i="0" u="none" strike="noStrike" cap="none" baseline="0" dirty="0" err="1">
                <a:solidFill>
                  <a:schemeClr val="tx1"/>
                </a:solidFill>
                <a:latin typeface="Arial" panose="020B0604020202020204" pitchFamily="34" charset="0"/>
                <a:ea typeface="Libre Baskerville"/>
                <a:cs typeface="Arial" panose="020B0604020202020204" pitchFamily="34" charset="0"/>
                <a:sym typeface="Libre Baskerville"/>
              </a:rPr>
              <a:t>Rujeko</a:t>
            </a:r>
            <a:r>
              <a:rPr lang="en-US" sz="2600" b="1" i="0" u="none" strike="noStrike" cap="none" baseline="0" dirty="0">
                <a:solidFill>
                  <a:schemeClr val="tx1"/>
                </a:solidFill>
                <a:latin typeface="Arial" panose="020B0604020202020204" pitchFamily="34" charset="0"/>
                <a:ea typeface="Libre Baskerville"/>
                <a:cs typeface="Arial" panose="020B0604020202020204" pitchFamily="34" charset="0"/>
                <a:sym typeface="Libre Baskerville"/>
              </a:rPr>
              <a:t> Clinic </a:t>
            </a:r>
            <a:r>
              <a:rPr lang="en-US" sz="2600" b="1" i="0" u="none" strike="noStrike" cap="none" baseline="0" dirty="0" err="1">
                <a:solidFill>
                  <a:schemeClr val="tx1"/>
                </a:solidFill>
                <a:latin typeface="Arial" panose="020B0604020202020204" pitchFamily="34" charset="0"/>
                <a:ea typeface="Libre Baskerville"/>
                <a:cs typeface="Arial" panose="020B0604020202020204" pitchFamily="34" charset="0"/>
                <a:sym typeface="Libre Baskerville"/>
              </a:rPr>
              <a:t>Dz</a:t>
            </a:r>
            <a:r>
              <a:rPr lang="en-US" sz="2600" b="1" i="0" u="none" strike="noStrike" cap="none" baseline="0" dirty="0">
                <a:solidFill>
                  <a:schemeClr val="tx1"/>
                </a:solidFill>
                <a:latin typeface="Arial" panose="020B0604020202020204" pitchFamily="34" charset="0"/>
                <a:ea typeface="Libre Baskerville"/>
                <a:cs typeface="Arial" panose="020B0604020202020204" pitchFamily="34" charset="0"/>
                <a:sym typeface="Libre Baskerville"/>
              </a:rPr>
              <a:t> Harare</a:t>
            </a:r>
          </a:p>
        </p:txBody>
      </p:sp>
      <p:pic>
        <p:nvPicPr>
          <p:cNvPr id="118" name="Shape 118"/>
          <p:cNvPicPr preferRelativeResize="0"/>
          <p:nvPr/>
        </p:nvPicPr>
        <p:blipFill rotWithShape="1">
          <a:blip r:embed="rId3">
            <a:alphaModFix/>
          </a:blip>
          <a:srcRect/>
          <a:stretch/>
        </p:blipFill>
        <p:spPr>
          <a:xfrm>
            <a:off x="0" y="-1504950"/>
            <a:ext cx="9144000" cy="68580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Shape 124"/>
          <p:cNvPicPr preferRelativeResize="0">
            <a:picLocks noGrp="1"/>
          </p:cNvPicPr>
          <p:nvPr>
            <p:ph idx="1"/>
          </p:nvPr>
        </p:nvPicPr>
        <p:blipFill rotWithShape="1">
          <a:blip r:embed="rId3">
            <a:alphaModFix/>
          </a:blip>
          <a:srcRect t="20231" b="-6649"/>
          <a:stretch/>
        </p:blipFill>
        <p:spPr>
          <a:xfrm>
            <a:off x="376824" y="1867026"/>
            <a:ext cx="7335536" cy="4438817"/>
          </a:xfrm>
          <a:prstGeom prst="rect">
            <a:avLst/>
          </a:prstGeom>
          <a:noFill/>
          <a:ln>
            <a:noFill/>
          </a:ln>
        </p:spPr>
      </p:pic>
      <p:sp>
        <p:nvSpPr>
          <p:cNvPr id="4" name="TextBox 3"/>
          <p:cNvSpPr txBox="1"/>
          <p:nvPr/>
        </p:nvSpPr>
        <p:spPr>
          <a:xfrm>
            <a:off x="190072" y="172756"/>
            <a:ext cx="626723" cy="646331"/>
          </a:xfrm>
          <a:prstGeom prst="rect">
            <a:avLst/>
          </a:prstGeom>
          <a:noFill/>
        </p:spPr>
        <p:txBody>
          <a:bodyPr wrap="square" rtlCol="0">
            <a:spAutoFit/>
          </a:bodyPr>
          <a:lstStyle/>
          <a:p>
            <a:r>
              <a:rPr lang="en-ZA" sz="3600" dirty="0" smtClean="0"/>
              <a:t>6.</a:t>
            </a:r>
            <a:endParaRPr lang="en-US" sz="3600" dirty="0"/>
          </a:p>
        </p:txBody>
      </p:sp>
      <p:sp>
        <p:nvSpPr>
          <p:cNvPr id="5" name="TextBox 4"/>
          <p:cNvSpPr txBox="1"/>
          <p:nvPr/>
        </p:nvSpPr>
        <p:spPr>
          <a:xfrm>
            <a:off x="816794" y="295865"/>
            <a:ext cx="7717605" cy="1384995"/>
          </a:xfrm>
          <a:prstGeom prst="rect">
            <a:avLst/>
          </a:prstGeom>
          <a:noFill/>
        </p:spPr>
        <p:txBody>
          <a:bodyPr wrap="square" rtlCol="0">
            <a:spAutoFit/>
          </a:bodyPr>
          <a:lstStyle/>
          <a:p>
            <a:r>
              <a:rPr lang="en-ZA" sz="2400" b="1" dirty="0" smtClean="0"/>
              <a:t>Harare: </a:t>
            </a:r>
            <a:r>
              <a:rPr lang="en-ZA" sz="2400" b="1" dirty="0"/>
              <a:t>S</a:t>
            </a:r>
            <a:r>
              <a:rPr lang="en-ZA" sz="2400" b="1" dirty="0" smtClean="0"/>
              <a:t>aving the capital: overcoming divisions</a:t>
            </a:r>
          </a:p>
          <a:p>
            <a:endParaRPr lang="en-ZA" sz="2000" b="1" dirty="0"/>
          </a:p>
          <a:p>
            <a:r>
              <a:rPr lang="en-ZA" sz="2000" b="1" dirty="0" smtClean="0"/>
              <a:t>Developing Social </a:t>
            </a:r>
            <a:r>
              <a:rPr lang="en-ZA" sz="2000" b="1" dirty="0"/>
              <a:t>C</a:t>
            </a:r>
            <a:r>
              <a:rPr lang="en-ZA" sz="2000" b="1" dirty="0" smtClean="0"/>
              <a:t>apital – Networks for survival in the Capital City where all else is failing: 85% unemployment! </a:t>
            </a:r>
            <a:endParaRPr lang="en-US" sz="20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53409" y="143386"/>
            <a:ext cx="9496538" cy="704914"/>
          </a:xfrm>
          <a:prstGeom prst="rect">
            <a:avLst/>
          </a:prstGeom>
          <a:noFill/>
          <a:ln>
            <a:noFill/>
          </a:ln>
        </p:spPr>
        <p:txBody>
          <a:bodyPr lIns="91425" tIns="45700" rIns="91425" bIns="91425" anchor="b" anchorCtr="0">
            <a:noAutofit/>
          </a:bodyPr>
          <a:lstStyle/>
          <a:p>
            <a:pPr marL="0" marR="0" lvl="0" indent="0" algn="ctr" rtl="0">
              <a:spcBef>
                <a:spcPts val="0"/>
              </a:spcBef>
              <a:buClr>
                <a:schemeClr val="dk2"/>
              </a:buClr>
              <a:buSzPct val="25000"/>
              <a:buFont typeface="Source Sans Pro"/>
              <a:buNone/>
            </a:pPr>
            <a:r>
              <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Peer Education in the </a:t>
            </a:r>
            <a:r>
              <a:rPr lang="en-US" sz="24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CHC- people-to-people, educated or not! </a:t>
            </a:r>
            <a:endPar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endParaRPr>
          </a:p>
        </p:txBody>
      </p:sp>
      <p:pic>
        <p:nvPicPr>
          <p:cNvPr id="131" name="Shape 131"/>
          <p:cNvPicPr preferRelativeResize="0"/>
          <p:nvPr/>
        </p:nvPicPr>
        <p:blipFill rotWithShape="1">
          <a:blip r:embed="rId3">
            <a:alphaModFix/>
          </a:blip>
          <a:srcRect/>
          <a:stretch/>
        </p:blipFill>
        <p:spPr>
          <a:xfrm>
            <a:off x="983494" y="969486"/>
            <a:ext cx="7222732" cy="5168741"/>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822960" y="286605"/>
            <a:ext cx="7543800" cy="605762"/>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School Health Clubs </a:t>
            </a:r>
            <a:r>
              <a:rPr lang="en-US" sz="24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 ‘Catching </a:t>
            </a:r>
            <a:r>
              <a:rPr lang="en-US" sz="24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them </a:t>
            </a:r>
            <a:r>
              <a:rPr lang="en-US" sz="24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young</a:t>
            </a:r>
            <a:r>
              <a:rPr lang="en-US" sz="3200" b="0" i="0" u="none" strike="noStrike" cap="none" baseline="0" dirty="0" smtClean="0">
                <a:solidFill>
                  <a:schemeClr val="dk2"/>
                </a:solidFill>
                <a:latin typeface="Source Sans Pro"/>
                <a:ea typeface="Source Sans Pro"/>
                <a:cs typeface="Source Sans Pro"/>
                <a:sym typeface="Source Sans Pro"/>
              </a:rPr>
              <a:t>’</a:t>
            </a:r>
            <a:endParaRPr lang="en-US" sz="3200" b="0" i="0" u="none" strike="noStrike" cap="none" baseline="0" dirty="0">
              <a:solidFill>
                <a:schemeClr val="dk2"/>
              </a:solidFill>
              <a:latin typeface="Source Sans Pro"/>
              <a:ea typeface="Source Sans Pro"/>
              <a:cs typeface="Source Sans Pro"/>
              <a:sym typeface="Source Sans Pro"/>
            </a:endParaRPr>
          </a:p>
        </p:txBody>
      </p:sp>
      <p:pic>
        <p:nvPicPr>
          <p:cNvPr id="137" name="Shape 137"/>
          <p:cNvPicPr preferRelativeResize="0">
            <a:picLocks noGrp="1"/>
          </p:cNvPicPr>
          <p:nvPr>
            <p:ph idx="1"/>
          </p:nvPr>
        </p:nvPicPr>
        <p:blipFill rotWithShape="1">
          <a:blip r:embed="rId3">
            <a:alphaModFix/>
          </a:blip>
          <a:stretch/>
        </p:blipFill>
        <p:spPr>
          <a:xfrm>
            <a:off x="461606" y="1112369"/>
            <a:ext cx="6037667" cy="4725723"/>
          </a:xfrm>
          <a:prstGeom prst="rect">
            <a:avLst/>
          </a:prstGeom>
          <a:noFill/>
          <a:ln>
            <a:noFill/>
          </a:ln>
        </p:spPr>
      </p:pic>
      <p:sp>
        <p:nvSpPr>
          <p:cNvPr id="2" name="TextBox 1"/>
          <p:cNvSpPr txBox="1"/>
          <p:nvPr/>
        </p:nvSpPr>
        <p:spPr>
          <a:xfrm>
            <a:off x="6668086" y="1112369"/>
            <a:ext cx="1997612" cy="4401205"/>
          </a:xfrm>
          <a:prstGeom prst="rect">
            <a:avLst/>
          </a:prstGeom>
          <a:solidFill>
            <a:schemeClr val="bg1"/>
          </a:solidFill>
        </p:spPr>
        <p:txBody>
          <a:bodyPr wrap="square" rtlCol="0">
            <a:spAutoFit/>
          </a:bodyPr>
          <a:lstStyle/>
          <a:p>
            <a:r>
              <a:rPr lang="en-ZA" sz="2000" dirty="0" smtClean="0"/>
              <a:t>School Health Clubs in every neighbourhood, complimented by Community health clubs will clean up the informal settlements, high density suburbs and create common unity in the town. </a:t>
            </a:r>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914400" y="274637"/>
            <a:ext cx="7772400" cy="765269"/>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32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The </a:t>
            </a:r>
            <a:r>
              <a:rPr lang="en-US" sz="32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ingredients for an Urban CHC:</a:t>
            </a:r>
            <a:endParaRPr lang="en-US" sz="32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endParaRPr>
          </a:p>
        </p:txBody>
      </p:sp>
      <p:sp>
        <p:nvSpPr>
          <p:cNvPr id="167" name="Shape 167"/>
          <p:cNvSpPr txBox="1">
            <a:spLocks noGrp="1"/>
          </p:cNvSpPr>
          <p:nvPr>
            <p:ph idx="1"/>
          </p:nvPr>
        </p:nvSpPr>
        <p:spPr>
          <a:xfrm>
            <a:off x="654424" y="1208372"/>
            <a:ext cx="8489576" cy="5078506"/>
          </a:xfrm>
          <a:prstGeom prst="rect">
            <a:avLst/>
          </a:prstGeom>
          <a:solidFill>
            <a:schemeClr val="bg1"/>
          </a:solidFill>
          <a:ln>
            <a:noFill/>
          </a:ln>
        </p:spPr>
        <p:txBody>
          <a:bodyPr lIns="91425" tIns="45700" rIns="91425" bIns="45700" anchor="t" anchorCtr="0">
            <a:noAutofit/>
          </a:bodyPr>
          <a:lstStyle/>
          <a:p>
            <a:pPr marL="274320" marR="0" lvl="0" indent="-274320" algn="l" rtl="0">
              <a:spcBef>
                <a:spcPts val="0"/>
              </a:spcBef>
              <a:buClr>
                <a:schemeClr val="accent1"/>
              </a:buClr>
              <a:buSzPct val="85000"/>
              <a:buFont typeface="Noto Symbol"/>
              <a:buChar char="●"/>
            </a:pP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Commitment from the </a:t>
            </a:r>
            <a:r>
              <a:rPr lang="en-US" sz="2600" dirty="0">
                <a:solidFill>
                  <a:schemeClr val="dk1"/>
                </a:solidFill>
                <a:latin typeface="Arial" panose="020B0604020202020204" pitchFamily="34" charset="0"/>
                <a:cs typeface="Arial" panose="020B0604020202020204" pitchFamily="34" charset="0"/>
                <a:sym typeface="Libre Baskerville"/>
              </a:rPr>
              <a:t>T</a:t>
            </a: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own </a:t>
            </a:r>
            <a:r>
              <a:rPr lang="en-US" sz="2600" dirty="0">
                <a:solidFill>
                  <a:schemeClr val="dk1"/>
                </a:solidFill>
                <a:latin typeface="Arial" panose="020B0604020202020204" pitchFamily="34" charset="0"/>
                <a:cs typeface="Arial" panose="020B0604020202020204" pitchFamily="34" charset="0"/>
                <a:sym typeface="Libre Baskerville"/>
              </a:rPr>
              <a:t>C</a:t>
            </a: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ouncil</a:t>
            </a:r>
            <a:endPar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spcBef>
                <a:spcPts val="580"/>
              </a:spcBef>
              <a:buClr>
                <a:schemeClr val="accent1"/>
              </a:buClr>
              <a:buSzPct val="85000"/>
              <a:buFont typeface="Noto Symbol"/>
              <a:buChar char="●"/>
            </a:pP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Committed </a:t>
            </a: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Volunteers - Facilitators</a:t>
            </a:r>
            <a:endPar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spcBef>
                <a:spcPts val="580"/>
              </a:spcBef>
              <a:buClr>
                <a:schemeClr val="accent1"/>
              </a:buClr>
              <a:buSzPct val="85000"/>
              <a:buFont typeface="Noto Symbol"/>
              <a:buChar char="●"/>
            </a:pP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A good </a:t>
            </a: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Training of Trainers Workshop </a:t>
            </a:r>
          </a:p>
          <a:p>
            <a:pPr marL="274320" marR="0" lvl="0" indent="-274320" algn="l" rtl="0">
              <a:spcBef>
                <a:spcPts val="580"/>
              </a:spcBef>
              <a:buClr>
                <a:schemeClr val="accent1"/>
              </a:buClr>
              <a:buSzPct val="85000"/>
              <a:buFont typeface="Noto Symbol"/>
              <a:buChar char="●"/>
            </a:pP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Membership </a:t>
            </a: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cards</a:t>
            </a:r>
          </a:p>
          <a:p>
            <a:pPr marL="274320" marR="0" lvl="0" indent="-274320" algn="l" rtl="0">
              <a:spcBef>
                <a:spcPts val="580"/>
              </a:spcBef>
              <a:buClr>
                <a:schemeClr val="accent1"/>
              </a:buClr>
              <a:buSzPct val="85000"/>
              <a:buFont typeface="Noto Symbol"/>
              <a:buChar char="●"/>
            </a:pP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Urban PHHE tool kits</a:t>
            </a:r>
          </a:p>
          <a:p>
            <a:pPr marL="274320" marR="0" lvl="0" indent="-274320" algn="l" rtl="0">
              <a:spcBef>
                <a:spcPts val="580"/>
              </a:spcBef>
              <a:buClr>
                <a:schemeClr val="accent1"/>
              </a:buClr>
              <a:buSzPct val="85000"/>
              <a:buFont typeface="Noto Symbol"/>
              <a:buChar char="●"/>
            </a:pP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Formation of CHCs</a:t>
            </a:r>
            <a:endPar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spcBef>
                <a:spcPts val="580"/>
              </a:spcBef>
              <a:buClr>
                <a:schemeClr val="accent1"/>
              </a:buClr>
              <a:buSzPct val="85000"/>
              <a:buFont typeface="Noto Symbol"/>
              <a:buChar char="●"/>
            </a:pP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Graduation / recognition</a:t>
            </a:r>
          </a:p>
          <a:p>
            <a:pPr marL="274320" marR="0" lvl="0" indent="-274320" algn="l" rtl="0">
              <a:spcBef>
                <a:spcPts val="580"/>
              </a:spcBef>
              <a:buClr>
                <a:schemeClr val="accent1"/>
              </a:buClr>
              <a:buSzPct val="85000"/>
              <a:buFont typeface="Noto Symbol"/>
              <a:buChar char="●"/>
            </a:pP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Backstopping </a:t>
            </a:r>
            <a:r>
              <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rPr>
              <a:t>monitoring and </a:t>
            </a:r>
            <a:r>
              <a:rPr lang="en-US" sz="26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evaluation</a:t>
            </a:r>
          </a:p>
          <a:p>
            <a:pPr marL="274320" marR="0" lvl="0" indent="-274320" algn="l" rtl="0">
              <a:spcBef>
                <a:spcPts val="580"/>
              </a:spcBef>
              <a:buClr>
                <a:schemeClr val="accent1"/>
              </a:buClr>
              <a:buSzPct val="85000"/>
              <a:buFont typeface="Noto Symbol"/>
              <a:buChar char="●"/>
            </a:pPr>
            <a:endParaRPr lang="en-US" sz="26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spcBef>
                <a:spcPts val="580"/>
              </a:spcBef>
              <a:buClr>
                <a:schemeClr val="accent1"/>
              </a:buClr>
              <a:buSzPct val="25000"/>
              <a:buFont typeface="Noto Symbol"/>
              <a:buNone/>
            </a:pPr>
            <a:r>
              <a:rPr lang="en-US" sz="2400" b="1" dirty="0" smtClean="0">
                <a:latin typeface="Arial" panose="020B0604020202020204" pitchFamily="34" charset="0"/>
                <a:cs typeface="Arial" panose="020B0604020202020204" pitchFamily="34" charset="0"/>
              </a:rPr>
              <a:t>COST OF </a:t>
            </a:r>
            <a:r>
              <a:rPr lang="en-US" sz="2400" b="1" i="0" u="none" strike="noStrike" cap="none" baseline="0" dirty="0" smtClean="0">
                <a:solidFill>
                  <a:schemeClr val="dk1"/>
                </a:solidFill>
                <a:latin typeface="Arial" panose="020B0604020202020204" pitchFamily="34" charset="0"/>
                <a:cs typeface="Arial" panose="020B0604020202020204" pitchFamily="34" charset="0"/>
                <a:sym typeface="Libre Baskerville"/>
              </a:rPr>
              <a:t>INGREDIENTS- </a:t>
            </a:r>
            <a:r>
              <a:rPr lang="en-US" sz="2400" b="1" i="0" u="none" strike="noStrike" cap="none" dirty="0" smtClean="0">
                <a:solidFill>
                  <a:schemeClr val="dk1"/>
                </a:solidFill>
                <a:latin typeface="Arial" panose="020B0604020202020204" pitchFamily="34" charset="0"/>
                <a:cs typeface="Arial" panose="020B0604020202020204" pitchFamily="34" charset="0"/>
                <a:sym typeface="Libre Baskerville"/>
              </a:rPr>
              <a:t> Average of six projects: </a:t>
            </a:r>
          </a:p>
          <a:p>
            <a:pPr marL="274320" marR="0" lvl="0" indent="-274320" algn="l" rtl="0">
              <a:spcBef>
                <a:spcPts val="580"/>
              </a:spcBef>
              <a:buClr>
                <a:schemeClr val="accent1"/>
              </a:buClr>
              <a:buSzPct val="25000"/>
              <a:buFont typeface="Noto Symbol"/>
              <a:buNone/>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i="0" u="none" strike="noStrike" cap="none" dirty="0" smtClean="0">
                <a:solidFill>
                  <a:schemeClr val="dk1"/>
                </a:solidFill>
                <a:latin typeface="Arial" panose="020B0604020202020204" pitchFamily="34" charset="0"/>
                <a:cs typeface="Arial" panose="020B0604020202020204" pitchFamily="34" charset="0"/>
                <a:sym typeface="Libre Baskerville"/>
              </a:rPr>
              <a:t>$2.60 </a:t>
            </a:r>
            <a:r>
              <a:rPr lang="en-US" sz="2400" b="1" i="0" u="none" strike="noStrike" cap="none" baseline="0" dirty="0" smtClean="0">
                <a:solidFill>
                  <a:schemeClr val="dk1"/>
                </a:solidFill>
                <a:latin typeface="Arial" panose="020B0604020202020204" pitchFamily="34" charset="0"/>
                <a:cs typeface="Arial" panose="020B0604020202020204" pitchFamily="34" charset="0"/>
                <a:sym typeface="Libre Baskerville"/>
              </a:rPr>
              <a:t>person / annum</a:t>
            </a:r>
            <a:r>
              <a:rPr lang="en-US" sz="2400" b="1" i="0" u="none" strike="noStrike" cap="none" baseline="0" dirty="0">
                <a:solidFill>
                  <a:schemeClr val="dk1"/>
                </a:solidFill>
                <a:latin typeface="Arial" panose="020B0604020202020204" pitchFamily="34" charset="0"/>
                <a:cs typeface="Arial" panose="020B0604020202020204" pitchFamily="34" charset="0"/>
                <a:sym typeface="Libre Baskerville"/>
              </a:rPr>
              <a:t>.</a:t>
            </a: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 </a:t>
            </a:r>
          </a:p>
          <a:p>
            <a:pPr marL="274320" marR="0" lvl="0" indent="-274320"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a:p>
            <a:pPr marL="274320" marR="0" lvl="0" indent="-133985"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7">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716" y="254395"/>
            <a:ext cx="6454404" cy="3286085"/>
          </a:xfrm>
          <a:solidFill>
            <a:schemeClr val="bg1"/>
          </a:solidFill>
        </p:spPr>
        <p:txBody>
          <a:bodyPr>
            <a:normAutofit/>
          </a:bodyPr>
          <a:lstStyle/>
          <a:p>
            <a:r>
              <a:rPr lang="en-US" dirty="0" smtClean="0">
                <a:latin typeface="Arial Rounded MT Bold" charset="0"/>
                <a:ea typeface="Arial Rounded MT Bold" charset="0"/>
                <a:cs typeface="Arial Rounded MT Bold" charset="0"/>
              </a:rPr>
              <a:t>Sustainable Development Goal CHALLENGE</a:t>
            </a:r>
            <a:r>
              <a:rPr lang="en-US" dirty="0">
                <a:latin typeface="Arial Rounded MT Bold" charset="0"/>
                <a:ea typeface="Arial Rounded MT Bold" charset="0"/>
                <a:cs typeface="Arial Rounded MT Bold" charset="0"/>
              </a:rPr>
              <a:t>: </a:t>
            </a:r>
            <a:br>
              <a:rPr lang="en-US" dirty="0">
                <a:latin typeface="Arial Rounded MT Bold" charset="0"/>
                <a:ea typeface="Arial Rounded MT Bold" charset="0"/>
                <a:cs typeface="Arial Rounded MT Bold" charset="0"/>
              </a:rPr>
            </a:br>
            <a:r>
              <a:rPr lang="en-US" dirty="0" smtClean="0">
                <a:latin typeface="Arial Rounded MT Bold" charset="0"/>
                <a:ea typeface="Arial Rounded MT Bold" charset="0"/>
                <a:cs typeface="Arial Rounded MT Bold" charset="0"/>
              </a:rPr>
              <a:t/>
            </a:r>
            <a:br>
              <a:rPr lang="en-US" dirty="0" smtClean="0">
                <a:latin typeface="Arial Rounded MT Bold" charset="0"/>
                <a:ea typeface="Arial Rounded MT Bold" charset="0"/>
                <a:cs typeface="Arial Rounded MT Bold" charset="0"/>
              </a:rPr>
            </a:br>
            <a:r>
              <a:rPr lang="en-US" sz="2700" b="1" dirty="0" smtClean="0">
                <a:latin typeface="Arial" panose="020B0604020202020204" pitchFamily="34" charset="0"/>
                <a:cs typeface="Arial" panose="020B0604020202020204" pitchFamily="34" charset="0"/>
              </a:rPr>
              <a:t>Goal 11: Sustainable cities </a:t>
            </a:r>
            <a:br>
              <a:rPr lang="en-US" sz="2700" b="1" dirty="0" smtClean="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 </a:t>
            </a:r>
            <a:r>
              <a:rPr lang="en-US" sz="2700" b="1" dirty="0" smtClean="0">
                <a:latin typeface="Arial" panose="020B0604020202020204" pitchFamily="34" charset="0"/>
                <a:cs typeface="Arial" panose="020B0604020202020204" pitchFamily="34" charset="0"/>
              </a:rPr>
              <a:t>                            and communities</a:t>
            </a:r>
            <a:endParaRPr lang="en-US" sz="27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1991" y="3624550"/>
            <a:ext cx="7772870" cy="1926299"/>
          </a:xfrm>
        </p:spPr>
        <p:txBody>
          <a:bodyPr>
            <a:normAutofit/>
          </a:bodyPr>
          <a:lstStyle/>
          <a:p>
            <a:pPr marL="0" indent="0" fontAlgn="base">
              <a:buNone/>
            </a:pPr>
            <a:endParaRPr lang="en-US" cap="none" dirty="0">
              <a:latin typeface="Arial Rounded MT Bold" charset="0"/>
              <a:ea typeface="Arial Rounded MT Bold" charset="0"/>
              <a:cs typeface="Arial Rounded MT Bold" charset="0"/>
            </a:endParaRPr>
          </a:p>
          <a:p>
            <a:pPr marL="0" indent="0" fontAlgn="base">
              <a:buNone/>
            </a:pPr>
            <a:r>
              <a:rPr lang="en-US" cap="none" dirty="0" smtClean="0">
                <a:latin typeface="Arial Rounded MT Bold" charset="0"/>
                <a:ea typeface="Arial Rounded MT Bold" charset="0"/>
                <a:cs typeface="Arial Rounded MT Bold" charset="0"/>
              </a:rPr>
              <a:t>To enable ‘farmers who come to town” to cope in an urban context, empowering them with life skills for survival and improving living standards.</a:t>
            </a:r>
          </a:p>
          <a:p>
            <a:pPr marL="0" indent="0" fontAlgn="base">
              <a:buNone/>
            </a:pPr>
            <a:endParaRPr lang="en-US" cap="none" dirty="0" smtClean="0">
              <a:latin typeface="Arial Rounded MT Bold" charset="0"/>
              <a:ea typeface="Arial Rounded MT Bold" charset="0"/>
              <a:cs typeface="Arial Rounded MT Bold" charset="0"/>
            </a:endParaRPr>
          </a:p>
        </p:txBody>
      </p:sp>
      <p:pic>
        <p:nvPicPr>
          <p:cNvPr id="4" name="Picture 3"/>
          <p:cNvPicPr>
            <a:picLocks noChangeAspect="1"/>
          </p:cNvPicPr>
          <p:nvPr/>
        </p:nvPicPr>
        <p:blipFill>
          <a:blip r:embed="rId3"/>
          <a:stretch>
            <a:fillRect/>
          </a:stretch>
        </p:blipFill>
        <p:spPr>
          <a:xfrm>
            <a:off x="257567" y="254395"/>
            <a:ext cx="2249150" cy="2249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579336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822960" y="286604"/>
            <a:ext cx="7543800" cy="866947"/>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32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The </a:t>
            </a:r>
            <a:r>
              <a:rPr lang="en-US" sz="3200" b="1" i="0" u="none" strike="noStrike" cap="none" baseline="0" dirty="0" smtClean="0">
                <a:solidFill>
                  <a:schemeClr val="tx1"/>
                </a:solidFill>
                <a:latin typeface="Arial" panose="020B0604020202020204" pitchFamily="34" charset="0"/>
                <a:ea typeface="Source Sans Pro"/>
                <a:cs typeface="Arial" panose="020B0604020202020204" pitchFamily="34" charset="0"/>
                <a:sym typeface="Source Sans Pro"/>
              </a:rPr>
              <a:t>Results of an Urban CHC</a:t>
            </a:r>
            <a:endParaRPr lang="en-US" sz="3200" b="1"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endParaRPr>
          </a:p>
        </p:txBody>
      </p:sp>
      <p:sp>
        <p:nvSpPr>
          <p:cNvPr id="173" name="Shape 173"/>
          <p:cNvSpPr txBox="1">
            <a:spLocks noGrp="1"/>
          </p:cNvSpPr>
          <p:nvPr>
            <p:ph idx="1"/>
          </p:nvPr>
        </p:nvSpPr>
        <p:spPr>
          <a:xfrm>
            <a:off x="611944" y="1153551"/>
            <a:ext cx="8264770" cy="5022166"/>
          </a:xfrm>
          <a:prstGeom prst="rect">
            <a:avLst/>
          </a:prstGeom>
          <a:solidFill>
            <a:schemeClr val="bg1"/>
          </a:solidFill>
          <a:ln>
            <a:noFill/>
          </a:ln>
        </p:spPr>
        <p:txBody>
          <a:bodyPr lIns="91425" tIns="45700" rIns="91425" bIns="45700" anchor="t" anchorCtr="0">
            <a:noAutofit/>
          </a:bodyPr>
          <a:lstStyle/>
          <a:p>
            <a:pPr marL="274320" marR="0" lvl="0" indent="-274320" algn="l" rtl="0">
              <a:lnSpc>
                <a:spcPct val="150000"/>
              </a:lnSpc>
              <a:spcBef>
                <a:spcPts val="0"/>
              </a:spcBef>
              <a:buClr>
                <a:schemeClr val="accent1"/>
              </a:buClr>
              <a:buSzPct val="85000"/>
              <a:buFont typeface="Noto Symbol"/>
              <a:buChar char="●"/>
            </a:pP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Increased Social Cohesion</a:t>
            </a:r>
            <a:endPar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lnSpc>
                <a:spcPct val="150000"/>
              </a:lnSpc>
              <a:spcBef>
                <a:spcPts val="580"/>
              </a:spcBef>
              <a:buClr>
                <a:schemeClr val="accent1"/>
              </a:buClr>
              <a:buSzPct val="85000"/>
              <a:buFont typeface="Noto Symbol"/>
              <a:buChar char="●"/>
            </a:pP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Household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Water </a:t>
            </a:r>
            <a:r>
              <a:rPr lang="en-US" sz="2400" dirty="0">
                <a:solidFill>
                  <a:schemeClr val="dk1"/>
                </a:solidFill>
                <a:latin typeface="Arial" panose="020B0604020202020204" pitchFamily="34" charset="0"/>
                <a:cs typeface="Arial" panose="020B0604020202020204" pitchFamily="34" charset="0"/>
                <a:sym typeface="Libre Baskerville"/>
              </a:rPr>
              <a:t>T</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reatment</a:t>
            </a:r>
            <a:endPar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lnSpc>
                <a:spcPct val="150000"/>
              </a:lnSpc>
              <a:spcBef>
                <a:spcPts val="580"/>
              </a:spcBef>
              <a:buClr>
                <a:schemeClr val="accent1"/>
              </a:buClr>
              <a:buSzPct val="85000"/>
              <a:buFont typeface="Noto Symbol"/>
              <a:buChar char="●"/>
            </a:pP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Self initiated clean up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campaigns &amp; sanitation</a:t>
            </a:r>
            <a:endPar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lnSpc>
                <a:spcPct val="150000"/>
              </a:lnSpc>
              <a:spcBef>
                <a:spcPts val="580"/>
              </a:spcBef>
              <a:buClr>
                <a:schemeClr val="accent1"/>
              </a:buClr>
              <a:buSzPct val="85000"/>
              <a:buFont typeface="Noto Symbol"/>
              <a:buChar char="●"/>
            </a:pP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ZERO littering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as </a:t>
            </a: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waste is managed by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residents</a:t>
            </a:r>
          </a:p>
          <a:p>
            <a:pPr marL="274320" marR="0" lvl="0" indent="-274320" algn="l" rtl="0">
              <a:lnSpc>
                <a:spcPct val="150000"/>
              </a:lnSpc>
              <a:spcBef>
                <a:spcPts val="580"/>
              </a:spcBef>
              <a:buClr>
                <a:schemeClr val="accent1"/>
              </a:buClr>
              <a:buSzPct val="85000"/>
              <a:buFont typeface="Noto Symbol"/>
              <a:buChar char="●"/>
            </a:pP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Improved service-provider  to</a:t>
            </a:r>
            <a:r>
              <a:rPr lang="en-US" sz="2400" b="0" i="0" u="none" strike="noStrike" cap="none" dirty="0" smtClean="0">
                <a:solidFill>
                  <a:schemeClr val="dk1"/>
                </a:solidFill>
                <a:latin typeface="Arial" panose="020B0604020202020204" pitchFamily="34" charset="0"/>
                <a:cs typeface="Arial" panose="020B0604020202020204" pitchFamily="34" charset="0"/>
                <a:sym typeface="Libre Baskerville"/>
              </a:rPr>
              <a:t>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 residents </a:t>
            </a: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relations</a:t>
            </a:r>
          </a:p>
          <a:p>
            <a:pPr marL="274320" marR="0" lvl="0" indent="-274320" algn="l" rtl="0">
              <a:lnSpc>
                <a:spcPct val="150000"/>
              </a:lnSpc>
              <a:spcBef>
                <a:spcPts val="580"/>
              </a:spcBef>
              <a:buClr>
                <a:schemeClr val="accent1"/>
              </a:buClr>
              <a:buSzPct val="85000"/>
              <a:buFont typeface="Noto Symbol"/>
              <a:buChar char="●"/>
            </a:pP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An improved environment due to positive peer pressure </a:t>
            </a:r>
            <a:endPar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endParaRPr>
          </a:p>
          <a:p>
            <a:pPr marL="274320" marR="0" lvl="0" indent="-274320" algn="l" rtl="0">
              <a:lnSpc>
                <a:spcPct val="150000"/>
              </a:lnSpc>
              <a:spcBef>
                <a:spcPts val="580"/>
              </a:spcBef>
              <a:buClr>
                <a:schemeClr val="accent1"/>
              </a:buClr>
              <a:buSzPct val="85000"/>
              <a:buFont typeface="Noto Symbol"/>
              <a:buChar char="●"/>
            </a:pPr>
            <a:r>
              <a:rPr lang="en-US" sz="2400" dirty="0" smtClean="0">
                <a:latin typeface="Arial" panose="020B0604020202020204" pitchFamily="34" charset="0"/>
                <a:cs typeface="Arial" panose="020B0604020202020204" pitchFamily="34" charset="0"/>
                <a:sym typeface="Libre Baskerville"/>
              </a:rPr>
              <a:t>F</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riendly </a:t>
            </a: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competitions for best household, best </a:t>
            </a:r>
            <a:r>
              <a:rPr lang="en-US" sz="2400"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street &amp;  </a:t>
            </a:r>
            <a:r>
              <a:rPr lang="en-US" sz="2400" b="0" i="0" u="none" strike="noStrike" cap="none" baseline="0" dirty="0">
                <a:solidFill>
                  <a:schemeClr val="dk1"/>
                </a:solidFill>
                <a:latin typeface="Arial" panose="020B0604020202020204" pitchFamily="34" charset="0"/>
                <a:cs typeface="Arial" panose="020B0604020202020204" pitchFamily="34" charset="0"/>
                <a:sym typeface="Libre Baskerville"/>
              </a:rPr>
              <a:t>best community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822960" y="286605"/>
            <a:ext cx="7543800" cy="712202"/>
          </a:xfrm>
          <a:prstGeom prst="rect">
            <a:avLst/>
          </a:prstGeom>
          <a:noFill/>
          <a:ln>
            <a:noFill/>
          </a:ln>
        </p:spPr>
        <p:txBody>
          <a:bodyPr lIns="91425" tIns="45700" rIns="91425" bIns="91425" anchor="b" anchorCtr="0">
            <a:noAutofit/>
          </a:bodyPr>
          <a:lstStyle/>
          <a:p>
            <a:pPr marL="0" marR="0" lvl="0" indent="0" algn="l" rtl="0">
              <a:spcBef>
                <a:spcPts val="0"/>
              </a:spcBef>
              <a:buClr>
                <a:schemeClr val="dk2"/>
              </a:buClr>
              <a:buSzPct val="25000"/>
              <a:buFont typeface="Source Sans Pro"/>
              <a:buNone/>
            </a:pPr>
            <a:r>
              <a:rPr lang="en-US" sz="4000" b="0" i="0" u="none" strike="noStrike" cap="none" baseline="0" dirty="0">
                <a:solidFill>
                  <a:schemeClr val="tx1"/>
                </a:solidFill>
                <a:latin typeface="Arial" panose="020B0604020202020204" pitchFamily="34" charset="0"/>
                <a:ea typeface="Source Sans Pro"/>
                <a:cs typeface="Arial" panose="020B0604020202020204" pitchFamily="34" charset="0"/>
                <a:sym typeface="Source Sans Pro"/>
              </a:rPr>
              <a:t>Conclusion</a:t>
            </a:r>
          </a:p>
        </p:txBody>
      </p:sp>
      <p:sp>
        <p:nvSpPr>
          <p:cNvPr id="179" name="Shape 179"/>
          <p:cNvSpPr txBox="1">
            <a:spLocks noGrp="1"/>
          </p:cNvSpPr>
          <p:nvPr>
            <p:ph idx="1"/>
          </p:nvPr>
        </p:nvSpPr>
        <p:spPr>
          <a:xfrm>
            <a:off x="594360" y="1167618"/>
            <a:ext cx="7772400" cy="4895557"/>
          </a:xfrm>
          <a:prstGeom prst="rect">
            <a:avLst/>
          </a:prstGeom>
          <a:solidFill>
            <a:schemeClr val="bg1"/>
          </a:solidFill>
          <a:ln>
            <a:noFill/>
          </a:ln>
        </p:spPr>
        <p:txBody>
          <a:bodyPr lIns="91425" tIns="45700" rIns="91425" bIns="45700" anchor="t" anchorCtr="0">
            <a:noAutofit/>
          </a:bodyPr>
          <a:lstStyle/>
          <a:p>
            <a:pPr marL="274320" lvl="0" indent="-274320">
              <a:lnSpc>
                <a:spcPct val="150000"/>
              </a:lnSpc>
              <a:spcBef>
                <a:spcPts val="0"/>
              </a:spcBef>
              <a:buSzPct val="85177"/>
              <a:buFont typeface="Noto Symbol"/>
              <a:buChar char="●"/>
            </a:pPr>
            <a:r>
              <a:rPr lang="en-US" sz="2405" dirty="0" smtClean="0">
                <a:solidFill>
                  <a:schemeClr val="dk1"/>
                </a:solidFill>
                <a:latin typeface="Arial" panose="020B0604020202020204" pitchFamily="34" charset="0"/>
                <a:cs typeface="Arial" panose="020B0604020202020204" pitchFamily="34" charset="0"/>
                <a:sym typeface="Libre Baskerville"/>
              </a:rPr>
              <a:t>Positive </a:t>
            </a:r>
            <a:r>
              <a:rPr lang="en-US" sz="2405" dirty="0">
                <a:solidFill>
                  <a:schemeClr val="dk1"/>
                </a:solidFill>
                <a:latin typeface="Arial" panose="020B0604020202020204" pitchFamily="34" charset="0"/>
                <a:cs typeface="Arial" panose="020B0604020202020204" pitchFamily="34" charset="0"/>
                <a:sym typeface="Libre Baskerville"/>
              </a:rPr>
              <a:t>behavior change</a:t>
            </a:r>
            <a:r>
              <a:rPr lang="en-US" sz="2405" dirty="0">
                <a:latin typeface="Arial" panose="020B0604020202020204" pitchFamily="34" charset="0"/>
                <a:cs typeface="Arial" panose="020B0604020202020204" pitchFamily="34" charset="0"/>
              </a:rPr>
              <a:t> through </a:t>
            </a:r>
            <a:r>
              <a:rPr lang="en-US" sz="2405" dirty="0" smtClean="0">
                <a:latin typeface="Arial" panose="020B0604020202020204" pitchFamily="34" charset="0"/>
                <a:cs typeface="Arial" panose="020B0604020202020204" pitchFamily="34" charset="0"/>
              </a:rPr>
              <a:t>CHCs in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urban </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environments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is</a:t>
            </a:r>
            <a:r>
              <a:rPr lang="en-US" sz="2405" b="0" i="0" u="none" strike="noStrike" cap="none" dirty="0" smtClean="0">
                <a:solidFill>
                  <a:schemeClr val="dk1"/>
                </a:solidFill>
                <a:latin typeface="Arial" panose="020B0604020202020204" pitchFamily="34" charset="0"/>
                <a:cs typeface="Arial" panose="020B0604020202020204" pitchFamily="34" charset="0"/>
                <a:sym typeface="Libre Baskerville"/>
              </a:rPr>
              <a:t> not only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possible but</a:t>
            </a:r>
            <a:r>
              <a:rPr lang="en-US" sz="2405" b="0" i="0" u="none" strike="noStrike" cap="none" dirty="0" smtClean="0">
                <a:solidFill>
                  <a:schemeClr val="dk1"/>
                </a:solidFill>
                <a:latin typeface="Arial" panose="020B0604020202020204" pitchFamily="34" charset="0"/>
                <a:cs typeface="Arial" panose="020B0604020202020204" pitchFamily="34" charset="0"/>
                <a:sym typeface="Libre Baskerville"/>
              </a:rPr>
              <a:t> like rural areas.</a:t>
            </a:r>
          </a:p>
          <a:p>
            <a:pPr marL="274320" lvl="0" indent="-274320">
              <a:lnSpc>
                <a:spcPct val="150000"/>
              </a:lnSpc>
              <a:spcBef>
                <a:spcPts val="0"/>
              </a:spcBef>
              <a:buSzPct val="85177"/>
              <a:buFont typeface="Noto Symbol"/>
              <a:buChar char="●"/>
            </a:pP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Positive </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change comes at a small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cost - </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less than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a:t>
            </a:r>
            <a:r>
              <a:rPr lang="en-US" sz="2405" dirty="0" smtClean="0">
                <a:latin typeface="Arial" panose="020B0604020202020204" pitchFamily="34" charset="0"/>
                <a:cs typeface="Arial" panose="020B0604020202020204" pitchFamily="34" charset="0"/>
              </a:rPr>
              <a:t>2.6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person/annum </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to change behavior </a:t>
            </a:r>
            <a:r>
              <a:rPr lang="en-US" sz="2405" b="0" i="0" u="sng" strike="noStrike" cap="none" baseline="0" dirty="0">
                <a:solidFill>
                  <a:schemeClr val="dk1"/>
                </a:solidFill>
                <a:latin typeface="Arial" panose="020B0604020202020204" pitchFamily="34" charset="0"/>
                <a:cs typeface="Arial" panose="020B0604020202020204" pitchFamily="34" charset="0"/>
                <a:sym typeface="Libre Baskerville"/>
              </a:rPr>
              <a:t>for life</a:t>
            </a:r>
          </a:p>
          <a:p>
            <a:pPr marL="274320" marR="0" lvl="0" indent="-274320" algn="l" rtl="0">
              <a:lnSpc>
                <a:spcPct val="150000"/>
              </a:lnSpc>
              <a:spcBef>
                <a:spcPts val="580"/>
              </a:spcBef>
              <a:buClr>
                <a:schemeClr val="accent1"/>
              </a:buClr>
              <a:buSzPct val="85177"/>
              <a:buFont typeface="Noto Symbol"/>
              <a:buChar char="●"/>
            </a:pP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We saw it in </a:t>
            </a:r>
            <a:r>
              <a:rPr lang="en-US" sz="2405" b="0" i="0" u="none" strike="noStrike" cap="none" baseline="0" dirty="0" err="1">
                <a:solidFill>
                  <a:schemeClr val="dk1"/>
                </a:solidFill>
                <a:latin typeface="Arial" panose="020B0604020202020204" pitchFamily="34" charset="0"/>
                <a:cs typeface="Arial" panose="020B0604020202020204" pitchFamily="34" charset="0"/>
                <a:sym typeface="Libre Baskerville"/>
              </a:rPr>
              <a:t>Mutare</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 </a:t>
            </a:r>
            <a:r>
              <a:rPr lang="en-US" sz="2405" b="0" i="0" u="none" strike="noStrike" cap="none" baseline="0" dirty="0" err="1">
                <a:solidFill>
                  <a:schemeClr val="dk1"/>
                </a:solidFill>
                <a:latin typeface="Arial" panose="020B0604020202020204" pitchFamily="34" charset="0"/>
                <a:cs typeface="Arial" panose="020B0604020202020204" pitchFamily="34" charset="0"/>
                <a:sym typeface="Libre Baskerville"/>
              </a:rPr>
              <a:t>Chiredzi</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 </a:t>
            </a:r>
            <a:r>
              <a:rPr lang="en-US" sz="2405" b="0" i="0" u="none" strike="noStrike" cap="none" baseline="0" dirty="0" err="1">
                <a:solidFill>
                  <a:schemeClr val="dk1"/>
                </a:solidFill>
                <a:latin typeface="Arial" panose="020B0604020202020204" pitchFamily="34" charset="0"/>
                <a:cs typeface="Arial" panose="020B0604020202020204" pitchFamily="34" charset="0"/>
                <a:sym typeface="Libre Baskerville"/>
              </a:rPr>
              <a:t>Masvingo</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 </a:t>
            </a:r>
            <a:r>
              <a:rPr lang="en-US" sz="2405" b="0" i="0" u="none" strike="noStrike" cap="none" baseline="0" dirty="0" err="1">
                <a:solidFill>
                  <a:schemeClr val="dk1"/>
                </a:solidFill>
                <a:latin typeface="Arial" panose="020B0604020202020204" pitchFamily="34" charset="0"/>
                <a:cs typeface="Arial" panose="020B0604020202020204" pitchFamily="34" charset="0"/>
                <a:sym typeface="Libre Baskerville"/>
              </a:rPr>
              <a:t>Chipinge</a:t>
            </a:r>
            <a:r>
              <a:rPr lang="en-US" sz="2405" b="0" i="0" u="none" strike="noStrike" cap="none" baseline="0" dirty="0">
                <a:solidFill>
                  <a:schemeClr val="dk1"/>
                </a:solidFill>
                <a:latin typeface="Arial" panose="020B0604020202020204" pitchFamily="34" charset="0"/>
                <a:cs typeface="Arial" panose="020B0604020202020204" pitchFamily="34" charset="0"/>
                <a:sym typeface="Libre Baskerville"/>
              </a:rPr>
              <a:t>, Bindura and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now</a:t>
            </a:r>
            <a:r>
              <a:rPr lang="en-US" sz="2405" b="0" i="0" u="none" strike="noStrike" cap="none" dirty="0" smtClean="0">
                <a:solidFill>
                  <a:schemeClr val="dk1"/>
                </a:solidFill>
                <a:latin typeface="Arial" panose="020B0604020202020204" pitchFamily="34" charset="0"/>
                <a:cs typeface="Arial" panose="020B0604020202020204" pitchFamily="34" charset="0"/>
                <a:sym typeface="Libre Baskerville"/>
              </a:rPr>
              <a:t> </a:t>
            </a:r>
            <a:r>
              <a:rPr lang="en-US" sz="2405" b="0" i="0" u="none" strike="noStrike" cap="none" baseline="0" dirty="0" smtClean="0">
                <a:solidFill>
                  <a:schemeClr val="dk1"/>
                </a:solidFill>
                <a:latin typeface="Arial" panose="020B0604020202020204" pitchFamily="34" charset="0"/>
                <a:cs typeface="Arial" panose="020B0604020202020204" pitchFamily="34" charset="0"/>
                <a:sym typeface="Libre Baskerville"/>
              </a:rPr>
              <a:t>Harare.</a:t>
            </a:r>
          </a:p>
          <a:p>
            <a:pPr marL="0" marR="0" lvl="0" indent="0" algn="l" rtl="0">
              <a:lnSpc>
                <a:spcPct val="150000"/>
              </a:lnSpc>
              <a:spcBef>
                <a:spcPts val="580"/>
              </a:spcBef>
              <a:buClr>
                <a:schemeClr val="accent1"/>
              </a:buClr>
              <a:buSzPct val="85177"/>
              <a:buNone/>
            </a:pPr>
            <a:endParaRPr lang="en-ZA" sz="2405" dirty="0" smtClean="0">
              <a:latin typeface="Arial" panose="020B0604020202020204" pitchFamily="34" charset="0"/>
              <a:cs typeface="Arial" panose="020B0604020202020204" pitchFamily="34" charset="0"/>
            </a:endParaRPr>
          </a:p>
          <a:p>
            <a:pPr marL="0" marR="0" lvl="0" indent="0" algn="l" rtl="0">
              <a:lnSpc>
                <a:spcPct val="150000"/>
              </a:lnSpc>
              <a:spcBef>
                <a:spcPts val="580"/>
              </a:spcBef>
              <a:buClr>
                <a:schemeClr val="accent1"/>
              </a:buClr>
              <a:buSzPct val="85177"/>
              <a:buNone/>
            </a:pPr>
            <a:r>
              <a:rPr lang="en-ZA" sz="2405" b="1" i="1" dirty="0" smtClean="0">
                <a:latin typeface="Arial" panose="020B0604020202020204" pitchFamily="34" charset="0"/>
                <a:cs typeface="Arial" panose="020B0604020202020204" pitchFamily="34" charset="0"/>
              </a:rPr>
              <a:t>If you don’t believe it, come and see for yourself!</a:t>
            </a:r>
            <a:endParaRPr lang="en-US" sz="2405" b="1" i="1" u="none" strike="noStrike" cap="none" baseline="0" dirty="0">
              <a:solidFill>
                <a:schemeClr val="dk1"/>
              </a:solidFill>
              <a:latin typeface="Arial" panose="020B0604020202020204" pitchFamily="34" charset="0"/>
              <a:cs typeface="Arial" panose="020B0604020202020204" pitchFamily="34" charset="0"/>
              <a:sym typeface="Libre Baskerville"/>
            </a:endParaRPr>
          </a:p>
          <a:p>
            <a:pPr marL="274320" marR="0" lvl="0" indent="-144510" algn="l" rtl="0">
              <a:lnSpc>
                <a:spcPct val="80000"/>
              </a:lnSpc>
              <a:spcBef>
                <a:spcPts val="580"/>
              </a:spcBef>
              <a:buClr>
                <a:schemeClr val="accent1"/>
              </a:buClr>
              <a:buFont typeface="Noto Symbol"/>
              <a:buNone/>
            </a:pPr>
            <a:endParaRPr sz="2405" b="0" i="0" u="none" strike="noStrike" cap="none" baseline="0" dirty="0">
              <a:solidFill>
                <a:schemeClr val="dk1"/>
              </a:solidFill>
              <a:latin typeface="Libre Baskerville"/>
              <a:ea typeface="Libre Baskerville"/>
              <a:cs typeface="Libre Baskerville"/>
              <a:sym typeface="Libre Baskerville"/>
            </a:endParaRPr>
          </a:p>
          <a:p>
            <a:pPr marL="274320" marR="0" lvl="0" indent="-274320" algn="l" rtl="0">
              <a:lnSpc>
                <a:spcPct val="80000"/>
              </a:lnSpc>
              <a:spcBef>
                <a:spcPts val="580"/>
              </a:spcBef>
              <a:buClr>
                <a:schemeClr val="accent1"/>
              </a:buClr>
              <a:buFont typeface="Noto Symbol"/>
              <a:buNone/>
            </a:pPr>
            <a:endParaRPr sz="2405" b="0" i="0" u="none" strike="noStrike" cap="none" baseline="0" dirty="0">
              <a:solidFill>
                <a:schemeClr val="dk1"/>
              </a:solidFill>
              <a:latin typeface="Libre Baskerville"/>
              <a:ea typeface="Libre Baskerville"/>
              <a:cs typeface="Libre Baskerville"/>
              <a:sym typeface="Libre Baskerville"/>
            </a:endParaRPr>
          </a:p>
          <a:p>
            <a:pPr marL="274320" marR="0" lvl="0" indent="-144510" algn="l" rtl="0">
              <a:lnSpc>
                <a:spcPct val="80000"/>
              </a:lnSpc>
              <a:spcBef>
                <a:spcPts val="580"/>
              </a:spcBef>
              <a:buClr>
                <a:schemeClr val="accent1"/>
              </a:buClr>
              <a:buFont typeface="Noto Symbol"/>
              <a:buNone/>
            </a:pPr>
            <a:endParaRPr sz="2405" b="0" i="0" u="none" strike="noStrike" cap="none" baseline="0" dirty="0">
              <a:solidFill>
                <a:schemeClr val="dk1"/>
              </a:solidFill>
              <a:latin typeface="Libre Baskerville"/>
              <a:ea typeface="Libre Baskerville"/>
              <a:cs typeface="Libre Baskerville"/>
              <a:sym typeface="Libre Baskervill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846" y="302118"/>
            <a:ext cx="6512480" cy="1074687"/>
          </a:xfrm>
        </p:spPr>
        <p:txBody>
          <a:bodyPr>
            <a:normAutofit fontScale="90000"/>
          </a:bodyPr>
          <a:lstStyle/>
          <a:p>
            <a:pPr algn="l">
              <a:lnSpc>
                <a:spcPct val="150000"/>
              </a:lnSpc>
            </a:pPr>
            <a:r>
              <a:rPr lang="en-US" sz="2400" b="1" dirty="0">
                <a:latin typeface="Arial" panose="020B0604020202020204" pitchFamily="34" charset="0"/>
                <a:cs typeface="Arial" panose="020B0604020202020204" pitchFamily="34" charset="0"/>
              </a:rPr>
              <a:t>Goal 11: C</a:t>
            </a:r>
            <a:r>
              <a:rPr lang="en-US" sz="2400" b="1" dirty="0" smtClean="0">
                <a:latin typeface="Arial" panose="020B0604020202020204" pitchFamily="34" charset="0"/>
                <a:cs typeface="Arial" panose="020B0604020202020204" pitchFamily="34" charset="0"/>
              </a:rPr>
              <a:t>reating </a:t>
            </a:r>
            <a:r>
              <a:rPr lang="en-US" sz="2400" b="1" dirty="0">
                <a:latin typeface="Arial" panose="020B0604020202020204" pitchFamily="34" charset="0"/>
                <a:cs typeface="Arial" panose="020B0604020202020204" pitchFamily="34" charset="0"/>
              </a:rPr>
              <a:t>C</a:t>
            </a:r>
            <a:r>
              <a:rPr lang="en-US" sz="2400" b="1" dirty="0" smtClean="0">
                <a:latin typeface="Arial" panose="020B0604020202020204" pitchFamily="34" charset="0"/>
                <a:cs typeface="Arial" panose="020B0604020202020204" pitchFamily="34" charset="0"/>
              </a:rPr>
              <a:t>ommunities </a:t>
            </a:r>
            <a:r>
              <a:rPr lang="en-US" sz="2400" b="1" smtClean="0">
                <a:latin typeface="Arial" panose="020B0604020202020204" pitchFamily="34" charset="0"/>
                <a:cs typeface="Arial" panose="020B0604020202020204" pitchFamily="34" charset="0"/>
              </a:rPr>
              <a:t>in Cities</a:t>
            </a:r>
            <a:br>
              <a:rPr lang="en-US" sz="2400" b="1" smtClean="0">
                <a:latin typeface="Arial" panose="020B0604020202020204" pitchFamily="34" charset="0"/>
                <a:cs typeface="Arial" panose="020B0604020202020204" pitchFamily="34" charset="0"/>
              </a:rPr>
            </a:br>
            <a:r>
              <a:rPr lang="en-US" sz="2400" b="1"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through </a:t>
            </a:r>
            <a:r>
              <a:rPr lang="en-US" sz="2400" b="1" dirty="0">
                <a:latin typeface="Arial" panose="020B0604020202020204" pitchFamily="34" charset="0"/>
                <a:cs typeface="Arial" panose="020B0604020202020204" pitchFamily="34" charset="0"/>
              </a:rPr>
              <a:t>C</a:t>
            </a:r>
            <a:r>
              <a:rPr lang="en-US" sz="2400" b="1" dirty="0" smtClean="0">
                <a:latin typeface="Arial" panose="020B0604020202020204" pitchFamily="34" charset="0"/>
                <a:cs typeface="Arial" panose="020B0604020202020204" pitchFamily="34" charset="0"/>
              </a:rPr>
              <a:t>ommunity Health Clubs </a:t>
            </a:r>
            <a:endParaRPr lang="en-US" sz="2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45519" y="1983035"/>
            <a:ext cx="3057807" cy="3951257"/>
          </a:xfrm>
        </p:spPr>
        <p:txBody>
          <a:bodyPr>
            <a:normAutofit fontScale="92500" lnSpcReduction="10000"/>
          </a:bodyPr>
          <a:lstStyle/>
          <a:p>
            <a:pPr marL="0" indent="0" fontAlgn="base">
              <a:lnSpc>
                <a:spcPct val="150000"/>
              </a:lnSpc>
              <a:buNone/>
            </a:pPr>
            <a:r>
              <a:rPr lang="en-US" sz="2000" cap="none" dirty="0">
                <a:latin typeface="Arial" panose="020B0604020202020204" pitchFamily="34" charset="0"/>
                <a:ea typeface="Arial Rounded MT Bold" charset="0"/>
                <a:cs typeface="Arial" panose="020B0604020202020204" pitchFamily="34" charset="0"/>
              </a:rPr>
              <a:t>In Zimbabwe CHCs have been formed in high density areas in 6 </a:t>
            </a:r>
            <a:r>
              <a:rPr lang="en-US" sz="2000" cap="none" dirty="0" smtClean="0">
                <a:latin typeface="Arial" panose="020B0604020202020204" pitchFamily="34" charset="0"/>
                <a:ea typeface="Arial Rounded MT Bold" charset="0"/>
                <a:cs typeface="Arial" panose="020B0604020202020204" pitchFamily="34" charset="0"/>
              </a:rPr>
              <a:t>towns.</a:t>
            </a:r>
          </a:p>
          <a:p>
            <a:pPr marL="0" indent="0" fontAlgn="base">
              <a:lnSpc>
                <a:spcPct val="150000"/>
              </a:lnSpc>
              <a:buNone/>
            </a:pPr>
            <a:r>
              <a:rPr lang="en-US" sz="2000" cap="none" dirty="0" smtClean="0">
                <a:latin typeface="Arial" panose="020B0604020202020204" pitchFamily="34" charset="0"/>
                <a:ea typeface="Arial Rounded MT Bold" charset="0"/>
                <a:cs typeface="Arial" panose="020B0604020202020204" pitchFamily="34" charset="0"/>
              </a:rPr>
              <a:t>CHCs have </a:t>
            </a:r>
            <a:r>
              <a:rPr lang="en-US" sz="2000" cap="none" dirty="0">
                <a:latin typeface="Arial" panose="020B0604020202020204" pitchFamily="34" charset="0"/>
                <a:ea typeface="Arial Rounded MT Bold" charset="0"/>
                <a:cs typeface="Arial" panose="020B0604020202020204" pitchFamily="34" charset="0"/>
              </a:rPr>
              <a:t>enabled more interface between local government and residents, </a:t>
            </a:r>
            <a:r>
              <a:rPr lang="en-US" sz="2000" cap="none" dirty="0" smtClean="0">
                <a:latin typeface="Arial" panose="020B0604020202020204" pitchFamily="34" charset="0"/>
                <a:ea typeface="Arial Rounded MT Bold" charset="0"/>
                <a:cs typeface="Arial" panose="020B0604020202020204" pitchFamily="34" charset="0"/>
              </a:rPr>
              <a:t>with clean </a:t>
            </a:r>
            <a:r>
              <a:rPr lang="en-US" sz="2000" cap="none" dirty="0">
                <a:latin typeface="Arial" panose="020B0604020202020204" pitchFamily="34" charset="0"/>
                <a:ea typeface="Arial Rounded MT Bold" charset="0"/>
                <a:cs typeface="Arial" panose="020B0604020202020204" pitchFamily="34" charset="0"/>
              </a:rPr>
              <a:t>ups and cooperation in drainage and waste disposal. </a:t>
            </a:r>
          </a:p>
        </p:txBody>
      </p:sp>
      <p:pic>
        <p:nvPicPr>
          <p:cNvPr id="4" name="Picture 3"/>
          <p:cNvPicPr>
            <a:picLocks noChangeAspect="1"/>
          </p:cNvPicPr>
          <p:nvPr/>
        </p:nvPicPr>
        <p:blipFill>
          <a:blip r:embed="rId2"/>
          <a:stretch>
            <a:fillRect/>
          </a:stretch>
        </p:blipFill>
        <p:spPr>
          <a:xfrm>
            <a:off x="209320" y="302118"/>
            <a:ext cx="1680917" cy="1680917"/>
          </a:xfrm>
          <a:prstGeom prst="rect">
            <a:avLst/>
          </a:prstGeom>
        </p:spPr>
      </p:pic>
      <p:pic>
        <p:nvPicPr>
          <p:cNvPr id="6" name="Picture 5"/>
          <p:cNvPicPr>
            <a:picLocks noChangeAspect="1"/>
          </p:cNvPicPr>
          <p:nvPr/>
        </p:nvPicPr>
        <p:blipFill>
          <a:blip r:embed="rId3"/>
          <a:stretch>
            <a:fillRect/>
          </a:stretch>
        </p:blipFill>
        <p:spPr>
          <a:xfrm>
            <a:off x="340172" y="2511846"/>
            <a:ext cx="5022584" cy="37669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3077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14048" y="335579"/>
            <a:ext cx="7749516" cy="5964701"/>
            <a:chOff x="622382" y="-26056"/>
            <a:chExt cx="7749516" cy="5964701"/>
          </a:xfrm>
        </p:grpSpPr>
        <p:sp>
          <p:nvSpPr>
            <p:cNvPr id="8" name="TextBox 7"/>
            <p:cNvSpPr txBox="1"/>
            <p:nvPr/>
          </p:nvSpPr>
          <p:spPr>
            <a:xfrm>
              <a:off x="4625103" y="4575288"/>
              <a:ext cx="1236466" cy="523220"/>
            </a:xfrm>
            <a:prstGeom prst="rect">
              <a:avLst/>
            </a:prstGeom>
            <a:solidFill>
              <a:srgbClr val="8ED18B"/>
            </a:solidFill>
          </p:spPr>
          <p:txBody>
            <a:bodyPr wrap="square" rtlCol="0">
              <a:spAutoFit/>
            </a:bodyPr>
            <a:lstStyle/>
            <a:p>
              <a:r>
                <a:rPr lang="en-ZA" dirty="0" err="1" smtClean="0"/>
                <a:t>Mavingo</a:t>
              </a:r>
              <a:r>
                <a:rPr lang="en-ZA" dirty="0" smtClean="0"/>
                <a:t> (pop.69,993)</a:t>
              </a:r>
              <a:endParaRPr lang="en-US" dirty="0"/>
            </a:p>
          </p:txBody>
        </p:sp>
        <p:grpSp>
          <p:nvGrpSpPr>
            <p:cNvPr id="15" name="Group 14"/>
            <p:cNvGrpSpPr/>
            <p:nvPr/>
          </p:nvGrpSpPr>
          <p:grpSpPr>
            <a:xfrm>
              <a:off x="622382" y="-26056"/>
              <a:ext cx="7749516" cy="5964701"/>
              <a:chOff x="883624" y="-495200"/>
              <a:chExt cx="8765932"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24" y="-495200"/>
                <a:ext cx="8765932" cy="6858000"/>
              </a:xfrm>
              <a:prstGeom prst="rect">
                <a:avLst/>
              </a:prstGeom>
            </p:spPr>
          </p:pic>
          <p:sp>
            <p:nvSpPr>
              <p:cNvPr id="3" name="Oval 2"/>
              <p:cNvSpPr/>
              <p:nvPr/>
            </p:nvSpPr>
            <p:spPr>
              <a:xfrm>
                <a:off x="6110656" y="851329"/>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273472" y="2535426"/>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70683" y="3483760"/>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978865" y="1537129"/>
                <a:ext cx="1600201" cy="523220"/>
              </a:xfrm>
              <a:prstGeom prst="rect">
                <a:avLst/>
              </a:prstGeom>
              <a:solidFill>
                <a:srgbClr val="8ED18B"/>
              </a:solidFill>
            </p:spPr>
            <p:txBody>
              <a:bodyPr wrap="square" rtlCol="0">
                <a:spAutoFit/>
              </a:bodyPr>
              <a:lstStyle/>
              <a:p>
                <a:r>
                  <a:rPr lang="en-ZA" dirty="0" smtClean="0"/>
                  <a:t>Harare (capital)</a:t>
                </a:r>
              </a:p>
              <a:p>
                <a:r>
                  <a:rPr lang="en-ZA" dirty="0" smtClean="0"/>
                  <a:t>(1,444,534)</a:t>
                </a:r>
                <a:endParaRPr lang="en-US" dirty="0"/>
              </a:p>
            </p:txBody>
          </p:sp>
          <p:sp>
            <p:nvSpPr>
              <p:cNvPr id="7" name="TextBox 6"/>
              <p:cNvSpPr txBox="1"/>
              <p:nvPr/>
            </p:nvSpPr>
            <p:spPr>
              <a:xfrm>
                <a:off x="6062357" y="2397648"/>
                <a:ext cx="1166814" cy="601580"/>
              </a:xfrm>
              <a:prstGeom prst="rect">
                <a:avLst/>
              </a:prstGeom>
              <a:solidFill>
                <a:srgbClr val="8ED18B"/>
              </a:solidFill>
            </p:spPr>
            <p:txBody>
              <a:bodyPr wrap="square" rtlCol="0">
                <a:spAutoFit/>
              </a:bodyPr>
              <a:lstStyle/>
              <a:p>
                <a:r>
                  <a:rPr lang="en-ZA" dirty="0" err="1" smtClean="0"/>
                  <a:t>Mutare</a:t>
                </a:r>
                <a:r>
                  <a:rPr lang="en-ZA" dirty="0" smtClean="0"/>
                  <a:t> (170,106)</a:t>
                </a:r>
                <a:endParaRPr lang="en-US" dirty="0"/>
              </a:p>
            </p:txBody>
          </p:sp>
          <p:sp>
            <p:nvSpPr>
              <p:cNvPr id="9" name="Oval 8"/>
              <p:cNvSpPr/>
              <p:nvPr/>
            </p:nvSpPr>
            <p:spPr>
              <a:xfrm>
                <a:off x="5586045" y="1520906"/>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70783" y="796841"/>
                <a:ext cx="984738" cy="353871"/>
              </a:xfrm>
              <a:prstGeom prst="rect">
                <a:avLst/>
              </a:prstGeom>
              <a:solidFill>
                <a:srgbClr val="8ED18B"/>
              </a:solidFill>
            </p:spPr>
            <p:txBody>
              <a:bodyPr wrap="square" rtlCol="0">
                <a:spAutoFit/>
              </a:bodyPr>
              <a:lstStyle/>
              <a:p>
                <a:r>
                  <a:rPr lang="en-ZA" dirty="0" smtClean="0"/>
                  <a:t>Bindura</a:t>
                </a:r>
                <a:endParaRPr lang="en-US" dirty="0"/>
              </a:p>
            </p:txBody>
          </p:sp>
          <p:sp>
            <p:nvSpPr>
              <p:cNvPr id="11" name="Oval 10"/>
              <p:cNvSpPr/>
              <p:nvPr/>
            </p:nvSpPr>
            <p:spPr>
              <a:xfrm>
                <a:off x="7209231" y="3761312"/>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78865" y="4036837"/>
                <a:ext cx="1155911" cy="353871"/>
              </a:xfrm>
              <a:prstGeom prst="rect">
                <a:avLst/>
              </a:prstGeom>
              <a:solidFill>
                <a:srgbClr val="8ED18B"/>
              </a:solidFill>
            </p:spPr>
            <p:txBody>
              <a:bodyPr wrap="square" rtlCol="0">
                <a:spAutoFit/>
              </a:bodyPr>
              <a:lstStyle/>
              <a:p>
                <a:r>
                  <a:rPr lang="en-ZA" dirty="0" err="1" smtClean="0"/>
                  <a:t>Chipinge</a:t>
                </a:r>
                <a:endParaRPr lang="en-US" dirty="0"/>
              </a:p>
            </p:txBody>
          </p:sp>
          <p:sp>
            <p:nvSpPr>
              <p:cNvPr id="13" name="TextBox 12"/>
              <p:cNvSpPr txBox="1"/>
              <p:nvPr/>
            </p:nvSpPr>
            <p:spPr>
              <a:xfrm>
                <a:off x="4914385" y="5427441"/>
                <a:ext cx="1164029" cy="353871"/>
              </a:xfrm>
              <a:prstGeom prst="rect">
                <a:avLst/>
              </a:prstGeom>
              <a:solidFill>
                <a:srgbClr val="8ED18B"/>
              </a:solidFill>
            </p:spPr>
            <p:txBody>
              <a:bodyPr wrap="square" rtlCol="0">
                <a:spAutoFit/>
              </a:bodyPr>
              <a:lstStyle/>
              <a:p>
                <a:r>
                  <a:rPr lang="en-ZA" dirty="0" err="1" smtClean="0"/>
                  <a:t>Chiredzi</a:t>
                </a:r>
                <a:endParaRPr lang="en-US" dirty="0"/>
              </a:p>
            </p:txBody>
          </p:sp>
          <p:sp>
            <p:nvSpPr>
              <p:cNvPr id="14" name="Oval 13"/>
              <p:cNvSpPr/>
              <p:nvPr/>
            </p:nvSpPr>
            <p:spPr>
              <a:xfrm>
                <a:off x="6130053" y="5325860"/>
                <a:ext cx="369277" cy="342900"/>
              </a:xfrm>
              <a:prstGeom prst="ellipse">
                <a:avLst/>
              </a:prstGeom>
              <a:solidFill>
                <a:srgbClr val="8ED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p:cNvSpPr txBox="1"/>
          <p:nvPr/>
        </p:nvSpPr>
        <p:spPr>
          <a:xfrm>
            <a:off x="6659833" y="335579"/>
            <a:ext cx="1802285" cy="1569660"/>
          </a:xfrm>
          <a:prstGeom prst="rect">
            <a:avLst/>
          </a:prstGeom>
          <a:noFill/>
        </p:spPr>
        <p:txBody>
          <a:bodyPr wrap="square" rtlCol="0">
            <a:spAutoFit/>
          </a:bodyPr>
          <a:lstStyle/>
          <a:p>
            <a:pPr algn="ctr"/>
            <a:r>
              <a:rPr lang="en-ZA" sz="2400" b="1" dirty="0" smtClean="0">
                <a:solidFill>
                  <a:srgbClr val="00B050"/>
                </a:solidFill>
              </a:rPr>
              <a:t>331 CHCs</a:t>
            </a:r>
          </a:p>
          <a:p>
            <a:pPr algn="ctr"/>
            <a:endParaRPr lang="en-ZA" sz="2400" b="1" dirty="0">
              <a:solidFill>
                <a:srgbClr val="00B050"/>
              </a:solidFill>
            </a:endParaRPr>
          </a:p>
          <a:p>
            <a:pPr algn="ctr"/>
            <a:r>
              <a:rPr lang="en-ZA" sz="2400" b="1" dirty="0" smtClean="0">
                <a:solidFill>
                  <a:srgbClr val="00B050"/>
                </a:solidFill>
              </a:rPr>
              <a:t>27,692 members</a:t>
            </a:r>
            <a:endParaRPr lang="en-US" sz="2400" b="1" dirty="0">
              <a:solidFill>
                <a:srgbClr val="00B050"/>
              </a:solidFill>
            </a:endParaRPr>
          </a:p>
        </p:txBody>
      </p:sp>
      <p:sp>
        <p:nvSpPr>
          <p:cNvPr id="17" name="TextBox 16"/>
          <p:cNvSpPr txBox="1"/>
          <p:nvPr/>
        </p:nvSpPr>
        <p:spPr>
          <a:xfrm>
            <a:off x="758182" y="704910"/>
            <a:ext cx="1798363" cy="1200329"/>
          </a:xfrm>
          <a:prstGeom prst="rect">
            <a:avLst/>
          </a:prstGeom>
          <a:noFill/>
        </p:spPr>
        <p:txBody>
          <a:bodyPr wrap="square" rtlCol="0">
            <a:spAutoFit/>
          </a:bodyPr>
          <a:lstStyle/>
          <a:p>
            <a:pPr algn="ctr"/>
            <a:r>
              <a:rPr lang="en-ZA" sz="1800" b="1" dirty="0" smtClean="0">
                <a:solidFill>
                  <a:srgbClr val="00B050"/>
                </a:solidFill>
              </a:rPr>
              <a:t>Cost of CHC Project</a:t>
            </a:r>
          </a:p>
          <a:p>
            <a:pPr algn="ctr"/>
            <a:r>
              <a:rPr lang="en-ZA" sz="1800" b="1" dirty="0" smtClean="0">
                <a:solidFill>
                  <a:srgbClr val="00B050"/>
                </a:solidFill>
              </a:rPr>
              <a:t>US$2.87 per person </a:t>
            </a:r>
            <a:endParaRPr lang="en-US" sz="1800" b="1" dirty="0">
              <a:solidFill>
                <a:srgbClr val="00B050"/>
              </a:solidFill>
            </a:endParaRPr>
          </a:p>
        </p:txBody>
      </p:sp>
      <p:sp>
        <p:nvSpPr>
          <p:cNvPr id="18" name="TextBox 17"/>
          <p:cNvSpPr txBox="1"/>
          <p:nvPr/>
        </p:nvSpPr>
        <p:spPr>
          <a:xfrm>
            <a:off x="3941235" y="3716085"/>
            <a:ext cx="946536" cy="307777"/>
          </a:xfrm>
          <a:prstGeom prst="rect">
            <a:avLst/>
          </a:prstGeom>
          <a:solidFill>
            <a:srgbClr val="8ED18B"/>
          </a:solidFill>
        </p:spPr>
        <p:txBody>
          <a:bodyPr wrap="square" rtlCol="0">
            <a:spAutoFit/>
          </a:bodyPr>
          <a:lstStyle/>
          <a:p>
            <a:r>
              <a:rPr lang="en-ZA" dirty="0" err="1" smtClean="0"/>
              <a:t>Masvingo</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26346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076" y="204951"/>
            <a:ext cx="8812924" cy="400110"/>
          </a:xfrm>
          <a:prstGeom prst="rect">
            <a:avLst/>
          </a:prstGeom>
          <a:noFill/>
        </p:spPr>
        <p:txBody>
          <a:bodyPr wrap="square" rtlCol="0">
            <a:spAutoFit/>
          </a:bodyPr>
          <a:lstStyle/>
          <a:p>
            <a:r>
              <a:rPr lang="en-ZA" sz="2000" b="1" dirty="0" smtClean="0"/>
              <a:t>Africa AHEAD Urban Community Health Clubs in Zimbabwe 2008-15</a:t>
            </a:r>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2134319563"/>
              </p:ext>
            </p:extLst>
          </p:nvPr>
        </p:nvGraphicFramePr>
        <p:xfrm>
          <a:off x="331076" y="787793"/>
          <a:ext cx="7895659" cy="5425084"/>
        </p:xfrm>
        <a:graphic>
          <a:graphicData uri="http://schemas.openxmlformats.org/drawingml/2006/table">
            <a:tbl>
              <a:tblPr>
                <a:tableStyleId>{5DA37D80-6434-44D0-A028-1B22A696006F}</a:tableStyleId>
              </a:tblPr>
              <a:tblGrid>
                <a:gridCol w="2327432">
                  <a:extLst>
                    <a:ext uri="{9D8B030D-6E8A-4147-A177-3AD203B41FA5}">
                      <a16:colId xmlns:a16="http://schemas.microsoft.com/office/drawing/2014/main" val="4063597537"/>
                    </a:ext>
                  </a:extLst>
                </a:gridCol>
                <a:gridCol w="795103">
                  <a:extLst>
                    <a:ext uri="{9D8B030D-6E8A-4147-A177-3AD203B41FA5}">
                      <a16:colId xmlns:a16="http://schemas.microsoft.com/office/drawing/2014/main" val="140073722"/>
                    </a:ext>
                  </a:extLst>
                </a:gridCol>
                <a:gridCol w="804243">
                  <a:extLst>
                    <a:ext uri="{9D8B030D-6E8A-4147-A177-3AD203B41FA5}">
                      <a16:colId xmlns:a16="http://schemas.microsoft.com/office/drawing/2014/main" val="212949437"/>
                    </a:ext>
                  </a:extLst>
                </a:gridCol>
                <a:gridCol w="852984">
                  <a:extLst>
                    <a:ext uri="{9D8B030D-6E8A-4147-A177-3AD203B41FA5}">
                      <a16:colId xmlns:a16="http://schemas.microsoft.com/office/drawing/2014/main" val="3397095368"/>
                    </a:ext>
                  </a:extLst>
                </a:gridCol>
                <a:gridCol w="792058">
                  <a:extLst>
                    <a:ext uri="{9D8B030D-6E8A-4147-A177-3AD203B41FA5}">
                      <a16:colId xmlns:a16="http://schemas.microsoft.com/office/drawing/2014/main" val="2834143726"/>
                    </a:ext>
                  </a:extLst>
                </a:gridCol>
                <a:gridCol w="779873">
                  <a:extLst>
                    <a:ext uri="{9D8B030D-6E8A-4147-A177-3AD203B41FA5}">
                      <a16:colId xmlns:a16="http://schemas.microsoft.com/office/drawing/2014/main" val="2151933917"/>
                    </a:ext>
                  </a:extLst>
                </a:gridCol>
                <a:gridCol w="666265">
                  <a:extLst>
                    <a:ext uri="{9D8B030D-6E8A-4147-A177-3AD203B41FA5}">
                      <a16:colId xmlns:a16="http://schemas.microsoft.com/office/drawing/2014/main" val="2629250720"/>
                    </a:ext>
                  </a:extLst>
                </a:gridCol>
                <a:gridCol w="877701">
                  <a:extLst>
                    <a:ext uri="{9D8B030D-6E8A-4147-A177-3AD203B41FA5}">
                      <a16:colId xmlns:a16="http://schemas.microsoft.com/office/drawing/2014/main" val="2828235958"/>
                    </a:ext>
                  </a:extLst>
                </a:gridCol>
              </a:tblGrid>
              <a:tr h="402821">
                <a:tc>
                  <a:txBody>
                    <a:bodyPr/>
                    <a:lstStyle/>
                    <a:p>
                      <a:pPr algn="l" fontAlgn="b"/>
                      <a:endParaRPr lang="en-US" sz="1500" b="0"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2008</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2009</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2010</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2013</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2014 </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ZA" sz="1500" b="1" i="0" u="none" strike="noStrike" dirty="0" smtClean="0">
                          <a:solidFill>
                            <a:srgbClr val="000000"/>
                          </a:solidFill>
                          <a:effectLst/>
                          <a:latin typeface="Arial Narrow" panose="020B0606020202030204" pitchFamily="34" charset="0"/>
                        </a:rPr>
                        <a:t>  2015 </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endParaRPr lang="en-US" sz="1500" b="1" i="0" u="none" strike="noStrike" dirty="0">
                        <a:solidFill>
                          <a:srgbClr val="000000"/>
                        </a:solidFill>
                        <a:effectLst/>
                        <a:latin typeface="Arial Narrow" panose="020B0606020202030204" pitchFamily="34" charset="0"/>
                      </a:endParaRPr>
                    </a:p>
                  </a:txBody>
                  <a:tcPr marL="8400" marR="8400" marT="8400" marB="0" anchor="b"/>
                </a:tc>
                <a:extLst>
                  <a:ext uri="{0D108BD9-81ED-4DB2-BD59-A6C34878D82A}">
                    <a16:rowId xmlns:a16="http://schemas.microsoft.com/office/drawing/2014/main" val="3585039574"/>
                  </a:ext>
                </a:extLst>
              </a:tr>
              <a:tr h="402821">
                <a:tc>
                  <a:txBody>
                    <a:bodyPr/>
                    <a:lstStyle/>
                    <a:p>
                      <a:pPr algn="l" fontAlgn="b"/>
                      <a:r>
                        <a:rPr lang="en-US" sz="1500" u="none" strike="noStrike" dirty="0">
                          <a:effectLst/>
                        </a:rPr>
                        <a:t> Towns/cities</a:t>
                      </a:r>
                      <a:endParaRPr lang="en-US" sz="1500" b="0"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err="1">
                          <a:effectLst/>
                        </a:rPr>
                        <a:t>Mutare</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err="1">
                          <a:effectLst/>
                        </a:rPr>
                        <a:t>Chiredzi</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err="1">
                          <a:effectLst/>
                        </a:rPr>
                        <a:t>Masvingo</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err="1">
                          <a:effectLst/>
                        </a:rPr>
                        <a:t>Chipinge</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a:effectLst/>
                        </a:rPr>
                        <a:t>Bindura</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a:effectLst/>
                        </a:rPr>
                        <a:t>Harare</a:t>
                      </a:r>
                      <a:endParaRPr lang="en-US" sz="1500" b="1" i="0" u="none" strike="noStrike" dirty="0">
                        <a:solidFill>
                          <a:srgbClr val="000000"/>
                        </a:solidFill>
                        <a:effectLst/>
                        <a:latin typeface="Arial Narrow" panose="020B0606020202030204" pitchFamily="34" charset="0"/>
                      </a:endParaRPr>
                    </a:p>
                  </a:txBody>
                  <a:tcPr marL="8400" marR="8400" marT="8400" marB="0" anchor="b"/>
                </a:tc>
                <a:tc>
                  <a:txBody>
                    <a:bodyPr/>
                    <a:lstStyle/>
                    <a:p>
                      <a:pPr algn="l" fontAlgn="b"/>
                      <a:r>
                        <a:rPr lang="en-US" sz="1500" u="none" strike="noStrike" dirty="0">
                          <a:effectLst/>
                        </a:rPr>
                        <a:t>TOTAL</a:t>
                      </a:r>
                      <a:endParaRPr lang="en-US" sz="1500" b="1" i="0" u="none" strike="noStrike" dirty="0">
                        <a:solidFill>
                          <a:srgbClr val="000000"/>
                        </a:solidFill>
                        <a:effectLst/>
                        <a:latin typeface="Arial Narrow" panose="020B0606020202030204" pitchFamily="34" charset="0"/>
                      </a:endParaRPr>
                    </a:p>
                  </a:txBody>
                  <a:tcPr marL="8400" marR="8400" marT="8400" marB="0" anchor="b"/>
                </a:tc>
                <a:extLst>
                  <a:ext uri="{0D108BD9-81ED-4DB2-BD59-A6C34878D82A}">
                    <a16:rowId xmlns:a16="http://schemas.microsoft.com/office/drawing/2014/main" val="3164149237"/>
                  </a:ext>
                </a:extLst>
              </a:tr>
              <a:tr h="358569">
                <a:tc>
                  <a:txBody>
                    <a:bodyPr/>
                    <a:lstStyle/>
                    <a:p>
                      <a:pPr algn="l" fontAlgn="ctr"/>
                      <a:r>
                        <a:rPr lang="en-US" sz="1500" u="none" strike="noStrike" dirty="0">
                          <a:effectLst/>
                        </a:rPr>
                        <a:t>Number of </a:t>
                      </a:r>
                      <a:r>
                        <a:rPr lang="en-US" sz="1500" u="none" strike="noStrike" dirty="0" smtClean="0">
                          <a:effectLst/>
                        </a:rPr>
                        <a:t>CHCs</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dirty="0">
                          <a:effectLst/>
                        </a:rPr>
                        <a:t>36</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180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9</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41</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17</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ZA" sz="1500" b="0" i="0" u="none" strike="noStrike" dirty="0" smtClean="0">
                          <a:solidFill>
                            <a:srgbClr val="000000"/>
                          </a:solidFill>
                          <a:effectLst/>
                          <a:latin typeface="Arial Narrow" panose="020B0606020202030204" pitchFamily="34" charset="0"/>
                        </a:rPr>
                        <a:t>48</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331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3731376218"/>
                  </a:ext>
                </a:extLst>
              </a:tr>
              <a:tr h="515638">
                <a:tc>
                  <a:txBody>
                    <a:bodyPr/>
                    <a:lstStyle/>
                    <a:p>
                      <a:pPr algn="l" fontAlgn="ctr"/>
                      <a:r>
                        <a:rPr lang="en-US" sz="1500" u="none" strike="noStrike" dirty="0">
                          <a:effectLst/>
                        </a:rPr>
                        <a:t>Number of Members</a:t>
                      </a:r>
                      <a:r>
                        <a:rPr lang="en-US" sz="1500" u="none" strike="noStrike" dirty="0" smtClean="0">
                          <a:effectLst/>
                        </a:rPr>
                        <a:t>:</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dirty="0">
                          <a:effectLst/>
                        </a:rPr>
                        <a:t>5,400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17,045</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1,165</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2,144</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1,038</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900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27,692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881359873"/>
                  </a:ext>
                </a:extLst>
              </a:tr>
              <a:tr h="402821">
                <a:tc>
                  <a:txBody>
                    <a:bodyPr/>
                    <a:lstStyle/>
                    <a:p>
                      <a:pPr algn="l" fontAlgn="ctr"/>
                      <a:r>
                        <a:rPr lang="en-ZA" sz="1500" u="none" strike="noStrike" dirty="0" smtClean="0">
                          <a:effectLst/>
                        </a:rPr>
                        <a:t>School </a:t>
                      </a:r>
                      <a:r>
                        <a:rPr lang="en-ZA" sz="1500" u="none" strike="noStrike" dirty="0">
                          <a:effectLst/>
                        </a:rPr>
                        <a:t>Health Clubs </a:t>
                      </a:r>
                      <a:endParaRPr lang="en-ZA"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 </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30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1770777675"/>
                  </a:ext>
                </a:extLst>
              </a:tr>
              <a:tr h="402821">
                <a:tc>
                  <a:txBody>
                    <a:bodyPr/>
                    <a:lstStyle/>
                    <a:p>
                      <a:pPr algn="l" fontAlgn="ctr"/>
                      <a:r>
                        <a:rPr lang="en-US" sz="1500" u="none" strike="noStrike">
                          <a:effectLst/>
                        </a:rPr>
                        <a:t>Number of SHC members</a:t>
                      </a:r>
                      <a:endParaRPr lang="en-US" sz="1500" b="1" i="0" u="none" strike="noStrike">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930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 </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5294</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6,224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751458489"/>
                  </a:ext>
                </a:extLst>
              </a:tr>
              <a:tr h="402821">
                <a:tc>
                  <a:txBody>
                    <a:bodyPr/>
                    <a:lstStyle/>
                    <a:p>
                      <a:pPr algn="l" fontAlgn="ctr"/>
                      <a:r>
                        <a:rPr lang="en-US" sz="1500" u="none" strike="noStrike" dirty="0" smtClean="0">
                          <a:effectLst/>
                        </a:rPr>
                        <a:t>CHC Facilitators</a:t>
                      </a:r>
                      <a:r>
                        <a:rPr lang="en-US" sz="1500" u="none" strike="noStrike" dirty="0">
                          <a:effectLst/>
                        </a:rPr>
                        <a:t>: </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a:effectLst/>
                        </a:rPr>
                        <a:t>10</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30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9</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41</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18</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131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821904599"/>
                  </a:ext>
                </a:extLst>
              </a:tr>
              <a:tr h="727114">
                <a:tc>
                  <a:txBody>
                    <a:bodyPr/>
                    <a:lstStyle/>
                    <a:p>
                      <a:pPr algn="l" fontAlgn="ctr"/>
                      <a:r>
                        <a:rPr lang="en-US" sz="1500" u="none" strike="noStrike" dirty="0">
                          <a:effectLst/>
                        </a:rPr>
                        <a:t>Number of beneficiaries: </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a:effectLst/>
                        </a:rPr>
                        <a:t>23,600</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102,270</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6,990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25,676</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44,033</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7,200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209,769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3376889157"/>
                  </a:ext>
                </a:extLst>
              </a:tr>
              <a:tr h="601195">
                <a:tc>
                  <a:txBody>
                    <a:bodyPr/>
                    <a:lstStyle/>
                    <a:p>
                      <a:pPr algn="l" fontAlgn="ctr"/>
                      <a:r>
                        <a:rPr lang="en-US" sz="1500" u="none" strike="noStrike">
                          <a:effectLst/>
                        </a:rPr>
                        <a:t>Cost of Project: US$</a:t>
                      </a:r>
                      <a:endParaRPr lang="en-US" sz="1500" b="1" i="0" u="none" strike="noStrike">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a:effectLst/>
                        </a:rPr>
                        <a:t> </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111,312</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27,500</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134,000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117,000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3,400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393,212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1148912813"/>
                  </a:ext>
                </a:extLst>
              </a:tr>
              <a:tr h="402821">
                <a:tc>
                  <a:txBody>
                    <a:bodyPr/>
                    <a:lstStyle/>
                    <a:p>
                      <a:pPr algn="l" fontAlgn="ctr"/>
                      <a:r>
                        <a:rPr lang="en-US" sz="1500" u="none" strike="noStrike" dirty="0">
                          <a:effectLst/>
                        </a:rPr>
                        <a:t>US$ </a:t>
                      </a:r>
                      <a:r>
                        <a:rPr lang="en-US" sz="1500" u="none" strike="noStrike" dirty="0" smtClean="0">
                          <a:effectLst/>
                        </a:rPr>
                        <a:t>Cost beneficiary</a:t>
                      </a:r>
                      <a:r>
                        <a:rPr lang="en-US" sz="1500" u="none" strike="noStrike" dirty="0">
                          <a:effectLst/>
                        </a:rPr>
                        <a:t>: </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a:effectLst/>
                        </a:rPr>
                        <a:t> </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1.0</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3.93</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5.2</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2.65</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smtClean="0">
                          <a:effectLst/>
                        </a:rPr>
                        <a:t>  0</a:t>
                      </a:r>
                      <a:r>
                        <a:rPr lang="en-US" sz="1500" u="none" strike="noStrike" dirty="0">
                          <a:effectLst/>
                        </a:rPr>
                        <a:t>. 47</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r>
                        <a:rPr lang="en-US" sz="1500" u="none" strike="noStrike" dirty="0" smtClean="0">
                          <a:effectLst/>
                        </a:rPr>
                        <a:t>2.65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607919328"/>
                  </a:ext>
                </a:extLst>
              </a:tr>
              <a:tr h="402821">
                <a:tc>
                  <a:txBody>
                    <a:bodyPr/>
                    <a:lstStyle/>
                    <a:p>
                      <a:pPr algn="l" fontAlgn="ctr"/>
                      <a:r>
                        <a:rPr lang="en-US" sz="1500" u="none" strike="noStrike" dirty="0" smtClean="0">
                          <a:effectLst/>
                        </a:rPr>
                        <a:t>Partner</a:t>
                      </a:r>
                      <a:endParaRPr lang="en-US" sz="1500" b="1" i="0" u="none" strike="noStrike" dirty="0">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dirty="0">
                          <a:effectLst/>
                        </a:rPr>
                        <a:t>OXFAM</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OXFAM</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OXFAM</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ACF</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GAA</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a:effectLst/>
                        </a:rPr>
                        <a:t>MSF</a:t>
                      </a:r>
                      <a:endParaRPr lang="en-US" sz="1500" b="0" i="0" u="none" strike="noStrike">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499542460"/>
                  </a:ext>
                </a:extLst>
              </a:tr>
              <a:tr h="402821">
                <a:tc>
                  <a:txBody>
                    <a:bodyPr/>
                    <a:lstStyle/>
                    <a:p>
                      <a:pPr algn="l" fontAlgn="ctr"/>
                      <a:r>
                        <a:rPr lang="en-US" sz="1500" u="none" strike="noStrike">
                          <a:effectLst/>
                        </a:rPr>
                        <a:t>Donor</a:t>
                      </a:r>
                      <a:endParaRPr lang="en-US" sz="1500" b="1" i="0" u="none" strike="noStrike">
                        <a:solidFill>
                          <a:srgbClr val="212121"/>
                        </a:solidFill>
                        <a:effectLst/>
                        <a:latin typeface="Arial Narrow" panose="020B0606020202030204" pitchFamily="34" charset="0"/>
                      </a:endParaRPr>
                    </a:p>
                  </a:txBody>
                  <a:tcPr marL="75596" marR="8400" marT="8400" marB="0" anchor="ctr"/>
                </a:tc>
                <a:tc>
                  <a:txBody>
                    <a:bodyPr/>
                    <a:lstStyle/>
                    <a:p>
                      <a:pPr algn="ctr" fontAlgn="b"/>
                      <a:r>
                        <a:rPr lang="en-US" sz="1500" u="none" strike="noStrike" baseline="0" dirty="0" smtClean="0">
                          <a:effectLst/>
                        </a:rPr>
                        <a:t> </a:t>
                      </a:r>
                      <a:r>
                        <a:rPr lang="en-US" sz="1500" u="none" strike="noStrike" dirty="0" smtClean="0">
                          <a:effectLst/>
                        </a:rPr>
                        <a:t>OFDA</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OFDA</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OCHA</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err="1">
                          <a:effectLst/>
                        </a:rPr>
                        <a:t>Unicef</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err="1">
                          <a:effectLst/>
                        </a:rPr>
                        <a:t>Unicef</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err="1" smtClean="0">
                          <a:effectLst/>
                        </a:rPr>
                        <a:t>Belg</a:t>
                      </a:r>
                      <a:endParaRPr lang="en-US" sz="1500" b="0" i="0" u="none" strike="noStrike" dirty="0">
                        <a:solidFill>
                          <a:srgbClr val="000000"/>
                        </a:solidFill>
                        <a:effectLst/>
                        <a:latin typeface="Arial Narrow" panose="020B0606020202030204" pitchFamily="34" charset="0"/>
                      </a:endParaRPr>
                    </a:p>
                  </a:txBody>
                  <a:tcPr marL="8400" marR="8400" marT="8400" marB="0" anchor="ctr"/>
                </a:tc>
                <a:tc>
                  <a:txBody>
                    <a:bodyPr/>
                    <a:lstStyle/>
                    <a:p>
                      <a:pPr algn="ctr" fontAlgn="b"/>
                      <a:r>
                        <a:rPr lang="en-US" sz="1500" u="none" strike="noStrike" dirty="0">
                          <a:effectLst/>
                        </a:rPr>
                        <a:t> </a:t>
                      </a:r>
                      <a:endParaRPr lang="en-US" sz="1500" b="0" i="0" u="none" strike="noStrike" dirty="0">
                        <a:solidFill>
                          <a:srgbClr val="000000"/>
                        </a:solidFill>
                        <a:effectLst/>
                        <a:latin typeface="Arial Narrow" panose="020B0606020202030204" pitchFamily="34" charset="0"/>
                      </a:endParaRPr>
                    </a:p>
                  </a:txBody>
                  <a:tcPr marL="8400" marR="8400" marT="8400" marB="0" anchor="ctr"/>
                </a:tc>
                <a:extLst>
                  <a:ext uri="{0D108BD9-81ED-4DB2-BD59-A6C34878D82A}">
                    <a16:rowId xmlns:a16="http://schemas.microsoft.com/office/drawing/2014/main" val="3878128705"/>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2535731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382" y="428098"/>
            <a:ext cx="8085764" cy="400110"/>
          </a:xfrm>
          <a:prstGeom prst="rect">
            <a:avLst/>
          </a:prstGeom>
          <a:noFill/>
        </p:spPr>
        <p:txBody>
          <a:bodyPr wrap="square" rtlCol="0">
            <a:spAutoFit/>
          </a:bodyPr>
          <a:lstStyle/>
          <a:p>
            <a:r>
              <a:rPr lang="en-ZA" sz="2000" b="1" dirty="0" smtClean="0"/>
              <a:t>Cholera Mitigation in </a:t>
            </a:r>
            <a:r>
              <a:rPr lang="en-ZA" sz="2000" b="1" dirty="0" err="1" smtClean="0"/>
              <a:t>Mutare</a:t>
            </a:r>
            <a:r>
              <a:rPr lang="en-ZA" sz="2000" b="1" dirty="0" smtClean="0"/>
              <a:t> Town: 4 cases &amp; no deaths</a:t>
            </a:r>
            <a:endParaRPr lang="en-US" sz="2000" b="1" dirty="0"/>
          </a:p>
        </p:txBody>
      </p:sp>
      <p:sp>
        <p:nvSpPr>
          <p:cNvPr id="3" name="Rectangle 2"/>
          <p:cNvSpPr/>
          <p:nvPr/>
        </p:nvSpPr>
        <p:spPr>
          <a:xfrm>
            <a:off x="247382" y="5558566"/>
            <a:ext cx="7912580" cy="738664"/>
          </a:xfrm>
          <a:prstGeom prst="rect">
            <a:avLst/>
          </a:prstGeom>
        </p:spPr>
        <p:txBody>
          <a:bodyPr wrap="square">
            <a:spAutoFit/>
          </a:bodyPr>
          <a:lstStyle/>
          <a:p>
            <a:pPr algn="just"/>
            <a:r>
              <a:rPr lang="en-ZA" dirty="0" smtClean="0">
                <a:solidFill>
                  <a:srgbClr val="272727"/>
                </a:solidFill>
                <a:latin typeface="open_sansregular"/>
              </a:rPr>
              <a:t>In </a:t>
            </a:r>
            <a:r>
              <a:rPr lang="en-ZA" dirty="0" err="1">
                <a:solidFill>
                  <a:srgbClr val="272727"/>
                </a:solidFill>
                <a:latin typeface="open_sansregular"/>
              </a:rPr>
              <a:t>Manicaland</a:t>
            </a:r>
            <a:r>
              <a:rPr lang="en-ZA" dirty="0">
                <a:solidFill>
                  <a:srgbClr val="272727"/>
                </a:solidFill>
                <a:latin typeface="open_sansregular"/>
              </a:rPr>
              <a:t>, a Province with a population of 1.6 million, there were 12,704 cases with 420 </a:t>
            </a:r>
            <a:r>
              <a:rPr lang="en-ZA" dirty="0" smtClean="0">
                <a:solidFill>
                  <a:srgbClr val="272727"/>
                </a:solidFill>
                <a:latin typeface="open_sansregular"/>
              </a:rPr>
              <a:t>deaths. In </a:t>
            </a:r>
            <a:r>
              <a:rPr lang="en-ZA" dirty="0" err="1" smtClean="0">
                <a:solidFill>
                  <a:srgbClr val="272727"/>
                </a:solidFill>
                <a:latin typeface="open_sansregular"/>
              </a:rPr>
              <a:t>Mutare</a:t>
            </a:r>
            <a:r>
              <a:rPr lang="en-ZA" dirty="0" smtClean="0">
                <a:solidFill>
                  <a:srgbClr val="272727"/>
                </a:solidFill>
                <a:latin typeface="open_sansregular"/>
              </a:rPr>
              <a:t> Town (pop.195,300)  </a:t>
            </a:r>
            <a:r>
              <a:rPr lang="en-ZA" dirty="0">
                <a:solidFill>
                  <a:srgbClr val="272727"/>
                </a:solidFill>
                <a:latin typeface="open_sansregular"/>
              </a:rPr>
              <a:t>‘only’ 198 reported cholera cases and 8 deaths from December to April 2009.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47" y="1009548"/>
            <a:ext cx="7479649" cy="4367678"/>
          </a:xfrm>
          <a:prstGeom prst="rect">
            <a:avLst/>
          </a:prstGeom>
        </p:spPr>
      </p:pic>
      <p:sp>
        <p:nvSpPr>
          <p:cNvPr id="5" name="TextBox 4"/>
          <p:cNvSpPr txBox="1"/>
          <p:nvPr/>
        </p:nvSpPr>
        <p:spPr>
          <a:xfrm>
            <a:off x="359594" y="246758"/>
            <a:ext cx="626723" cy="646331"/>
          </a:xfrm>
          <a:prstGeom prst="rect">
            <a:avLst/>
          </a:prstGeom>
          <a:noFill/>
        </p:spPr>
        <p:txBody>
          <a:bodyPr wrap="square" rtlCol="0">
            <a:spAutoFit/>
          </a:bodyPr>
          <a:lstStyle/>
          <a:p>
            <a:r>
              <a:rPr lang="en-ZA" sz="3600" dirty="0" smtClean="0"/>
              <a:t>1.</a:t>
            </a:r>
            <a:endParaRPr lang="en-US" sz="3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363084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886" y="5215804"/>
            <a:ext cx="8337479" cy="954107"/>
          </a:xfrm>
          <a:prstGeom prst="rect">
            <a:avLst/>
          </a:prstGeom>
        </p:spPr>
        <p:txBody>
          <a:bodyPr wrap="square">
            <a:spAutoFit/>
          </a:bodyPr>
          <a:lstStyle/>
          <a:p>
            <a:pPr algn="just"/>
            <a:r>
              <a:rPr lang="en-ZA" b="1" dirty="0">
                <a:solidFill>
                  <a:srgbClr val="272727"/>
                </a:solidFill>
                <a:latin typeface="open_sansregular"/>
              </a:rPr>
              <a:t>Incredulous City Council</a:t>
            </a:r>
          </a:p>
          <a:p>
            <a:pPr algn="just"/>
            <a:r>
              <a:rPr lang="en-ZA" dirty="0">
                <a:solidFill>
                  <a:srgbClr val="272727"/>
                </a:solidFill>
                <a:latin typeface="open_sansregular"/>
              </a:rPr>
              <a:t>The City Council estimated that the clean up done by the CHC members would have cost US$ 20,000 if they had used their dump trucks and six months of </a:t>
            </a:r>
            <a:r>
              <a:rPr lang="en-ZA" dirty="0" smtClean="0">
                <a:solidFill>
                  <a:srgbClr val="272727"/>
                </a:solidFill>
                <a:latin typeface="open_sansregular"/>
              </a:rPr>
              <a:t>manpower but they </a:t>
            </a:r>
            <a:r>
              <a:rPr lang="en-ZA" dirty="0">
                <a:solidFill>
                  <a:srgbClr val="272727"/>
                </a:solidFill>
                <a:latin typeface="open_sansregular"/>
              </a:rPr>
              <a:t>had no </a:t>
            </a:r>
            <a:r>
              <a:rPr lang="en-ZA" dirty="0" smtClean="0">
                <a:solidFill>
                  <a:srgbClr val="272727"/>
                </a:solidFill>
                <a:latin typeface="open_sansregular"/>
              </a:rPr>
              <a:t>dump trucks! </a:t>
            </a:r>
          </a:p>
          <a:p>
            <a:pPr algn="just"/>
            <a:r>
              <a:rPr lang="en-ZA" dirty="0" smtClean="0">
                <a:solidFill>
                  <a:srgbClr val="272727"/>
                </a:solidFill>
                <a:latin typeface="open_sansregular"/>
              </a:rPr>
              <a:t>The </a:t>
            </a:r>
            <a:r>
              <a:rPr lang="en-ZA" dirty="0">
                <a:solidFill>
                  <a:srgbClr val="272727"/>
                </a:solidFill>
                <a:latin typeface="open_sansregular"/>
              </a:rPr>
              <a:t>Council now give contracts for solid waste disposal to the health clubs.</a:t>
            </a:r>
          </a:p>
        </p:txBody>
      </p:sp>
      <p:pic>
        <p:nvPicPr>
          <p:cNvPr id="2050" name="Picture 2" descr="clean dr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90" y="570215"/>
            <a:ext cx="3440558" cy="45874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732" y="1502068"/>
            <a:ext cx="4774059" cy="3580544"/>
          </a:xfrm>
          <a:prstGeom prst="rect">
            <a:avLst/>
          </a:prstGeom>
        </p:spPr>
      </p:pic>
      <p:sp>
        <p:nvSpPr>
          <p:cNvPr id="4" name="TextBox 3"/>
          <p:cNvSpPr txBox="1"/>
          <p:nvPr/>
        </p:nvSpPr>
        <p:spPr>
          <a:xfrm>
            <a:off x="4174732" y="770270"/>
            <a:ext cx="3821987" cy="523220"/>
          </a:xfrm>
          <a:prstGeom prst="rect">
            <a:avLst/>
          </a:prstGeom>
          <a:noFill/>
        </p:spPr>
        <p:txBody>
          <a:bodyPr wrap="square" rtlCol="0">
            <a:spAutoFit/>
          </a:bodyPr>
          <a:lstStyle/>
          <a:p>
            <a:r>
              <a:rPr lang="en-ZA" dirty="0" smtClean="0"/>
              <a:t>Each household undertook to keep their own drains cleaned to ensure run off in the rains.</a:t>
            </a:r>
            <a:endParaRPr lang="en-US" dirty="0"/>
          </a:p>
        </p:txBody>
      </p:sp>
      <p:sp>
        <p:nvSpPr>
          <p:cNvPr id="5" name="TextBox 4"/>
          <p:cNvSpPr txBox="1"/>
          <p:nvPr/>
        </p:nvSpPr>
        <p:spPr>
          <a:xfrm>
            <a:off x="4174732" y="370160"/>
            <a:ext cx="4366516" cy="400110"/>
          </a:xfrm>
          <a:prstGeom prst="rect">
            <a:avLst/>
          </a:prstGeom>
          <a:noFill/>
        </p:spPr>
        <p:txBody>
          <a:bodyPr wrap="square" rtlCol="0">
            <a:spAutoFit/>
          </a:bodyPr>
          <a:lstStyle/>
          <a:p>
            <a:r>
              <a:rPr lang="en-ZA" sz="2000" b="1" dirty="0" smtClean="0"/>
              <a:t>Community working with Council </a:t>
            </a:r>
            <a:endParaRPr lang="en-US" sz="20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1161164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94" y="246758"/>
            <a:ext cx="626723" cy="646331"/>
          </a:xfrm>
          <a:prstGeom prst="rect">
            <a:avLst/>
          </a:prstGeom>
          <a:noFill/>
        </p:spPr>
        <p:txBody>
          <a:bodyPr wrap="square" rtlCol="0">
            <a:spAutoFit/>
          </a:bodyPr>
          <a:lstStyle/>
          <a:p>
            <a:r>
              <a:rPr lang="en-ZA" sz="3600" dirty="0"/>
              <a:t>2</a:t>
            </a:r>
            <a:r>
              <a:rPr lang="en-ZA" sz="3600" dirty="0" smtClean="0"/>
              <a:t>.</a:t>
            </a:r>
            <a:endParaRPr lang="en-US" sz="3600" dirty="0"/>
          </a:p>
        </p:txBody>
      </p:sp>
      <p:sp>
        <p:nvSpPr>
          <p:cNvPr id="3" name="TextBox 2"/>
          <p:cNvSpPr txBox="1"/>
          <p:nvPr/>
        </p:nvSpPr>
        <p:spPr>
          <a:xfrm>
            <a:off x="986317" y="369868"/>
            <a:ext cx="7592602" cy="400110"/>
          </a:xfrm>
          <a:prstGeom prst="rect">
            <a:avLst/>
          </a:prstGeom>
          <a:noFill/>
        </p:spPr>
        <p:txBody>
          <a:bodyPr wrap="square" rtlCol="0">
            <a:spAutoFit/>
          </a:bodyPr>
          <a:lstStyle/>
          <a:p>
            <a:r>
              <a:rPr lang="en-ZA" sz="2000" b="1" dirty="0" err="1" smtClean="0"/>
              <a:t>Chiredzi</a:t>
            </a:r>
            <a:r>
              <a:rPr lang="en-ZA" sz="2000" b="1" dirty="0" smtClean="0"/>
              <a:t> Town: Reducing crime through CHCs </a:t>
            </a:r>
            <a:endParaRPr lang="en-US" sz="2000" b="1" dirty="0"/>
          </a:p>
        </p:txBody>
      </p:sp>
      <p:pic>
        <p:nvPicPr>
          <p:cNvPr id="3074" name="Picture 2" descr="Chiredzi Facilit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90" y="979912"/>
            <a:ext cx="5795327" cy="39180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9594" y="5024870"/>
            <a:ext cx="7813735" cy="1169551"/>
          </a:xfrm>
          <a:prstGeom prst="rect">
            <a:avLst/>
          </a:prstGeom>
        </p:spPr>
        <p:txBody>
          <a:bodyPr wrap="square">
            <a:spAutoFit/>
          </a:bodyPr>
          <a:lstStyle/>
          <a:p>
            <a:r>
              <a:rPr lang="en-ZA" i="1" dirty="0" smtClean="0">
                <a:solidFill>
                  <a:srgbClr val="272727"/>
                </a:solidFill>
                <a:latin typeface="Arial" panose="020B0604020202020204" pitchFamily="34" charset="0"/>
                <a:cs typeface="Arial" panose="020B0604020202020204" pitchFamily="34" charset="0"/>
              </a:rPr>
              <a:t>‘Since </a:t>
            </a:r>
            <a:r>
              <a:rPr lang="en-ZA" i="1" dirty="0">
                <a:solidFill>
                  <a:srgbClr val="272727"/>
                </a:solidFill>
                <a:latin typeface="Arial" panose="020B0604020202020204" pitchFamily="34" charset="0"/>
                <a:cs typeface="Arial" panose="020B0604020202020204" pitchFamily="34" charset="0"/>
              </a:rPr>
              <a:t>the introduction of the Clubs </a:t>
            </a:r>
            <a:r>
              <a:rPr lang="en-ZA" b="1" i="1" dirty="0">
                <a:solidFill>
                  <a:srgbClr val="272727"/>
                </a:solidFill>
                <a:latin typeface="Arial" panose="020B0604020202020204" pitchFamily="34" charset="0"/>
                <a:cs typeface="Arial" panose="020B0604020202020204" pitchFamily="34" charset="0"/>
              </a:rPr>
              <a:t>there has been a sharp decline in abuse cases in the area.  </a:t>
            </a:r>
            <a:r>
              <a:rPr lang="en-ZA" b="1" i="1" dirty="0" smtClean="0">
                <a:solidFill>
                  <a:srgbClr val="272727"/>
                </a:solidFill>
                <a:latin typeface="Arial" panose="020B0604020202020204" pitchFamily="34" charset="0"/>
                <a:cs typeface="Arial" panose="020B0604020202020204" pitchFamily="34" charset="0"/>
              </a:rPr>
              <a:t>I </a:t>
            </a:r>
            <a:r>
              <a:rPr lang="en-ZA" i="1" dirty="0" smtClean="0">
                <a:solidFill>
                  <a:srgbClr val="272727"/>
                </a:solidFill>
                <a:latin typeface="Arial" panose="020B0604020202020204" pitchFamily="34" charset="0"/>
                <a:cs typeface="Arial" panose="020B0604020202020204" pitchFamily="34" charset="0"/>
              </a:rPr>
              <a:t>attribute </a:t>
            </a:r>
            <a:r>
              <a:rPr lang="en-ZA" i="1" dirty="0">
                <a:solidFill>
                  <a:srgbClr val="272727"/>
                </a:solidFill>
                <a:latin typeface="Arial" panose="020B0604020202020204" pitchFamily="34" charset="0"/>
                <a:cs typeface="Arial" panose="020B0604020202020204" pitchFamily="34" charset="0"/>
              </a:rPr>
              <a:t>this to the increased vigilance of the community following the sessions, and also to the fact that perpetrators now know abuse  is unacceptable and will be reported to the relevant authorities</a:t>
            </a:r>
            <a:r>
              <a:rPr lang="en-ZA" i="1" dirty="0" smtClean="0">
                <a:solidFill>
                  <a:srgbClr val="272727"/>
                </a:solidFill>
                <a:latin typeface="Arial" panose="020B0604020202020204" pitchFamily="34" charset="0"/>
                <a:cs typeface="Arial" panose="020B0604020202020204" pitchFamily="34" charset="0"/>
              </a:rPr>
              <a:t>.’ </a:t>
            </a:r>
          </a:p>
          <a:p>
            <a:r>
              <a:rPr lang="en-ZA" dirty="0" smtClean="0">
                <a:solidFill>
                  <a:srgbClr val="272727"/>
                </a:solidFill>
                <a:latin typeface="open_sansregular"/>
              </a:rPr>
              <a:t>			Officer-in-Charge </a:t>
            </a:r>
            <a:r>
              <a:rPr lang="en-ZA" dirty="0">
                <a:solidFill>
                  <a:srgbClr val="272727"/>
                </a:solidFill>
                <a:latin typeface="open_sansregular"/>
              </a:rPr>
              <a:t>of </a:t>
            </a:r>
            <a:r>
              <a:rPr lang="en-ZA" dirty="0" err="1">
                <a:solidFill>
                  <a:srgbClr val="272727"/>
                </a:solidFill>
                <a:latin typeface="open_sansregular"/>
              </a:rPr>
              <a:t>Chiredzi</a:t>
            </a:r>
            <a:r>
              <a:rPr lang="en-ZA" dirty="0">
                <a:solidFill>
                  <a:srgbClr val="272727"/>
                </a:solidFill>
                <a:latin typeface="open_sansregular"/>
              </a:rPr>
              <a:t> </a:t>
            </a:r>
            <a:r>
              <a:rPr lang="en-ZA" dirty="0" smtClean="0">
                <a:solidFill>
                  <a:srgbClr val="272727"/>
                </a:solidFill>
                <a:latin typeface="open_sansregular"/>
              </a:rPr>
              <a:t>Police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3619083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939" y="5198349"/>
            <a:ext cx="4572000" cy="954107"/>
          </a:xfrm>
          <a:prstGeom prst="rect">
            <a:avLst/>
          </a:prstGeom>
        </p:spPr>
        <p:txBody>
          <a:bodyPr>
            <a:spAutoFit/>
          </a:bodyPr>
          <a:lstStyle/>
          <a:p>
            <a:pPr algn="just"/>
            <a:r>
              <a:rPr lang="en-ZA" dirty="0">
                <a:solidFill>
                  <a:srgbClr val="272727"/>
                </a:solidFill>
                <a:latin typeface="open_sansregular"/>
              </a:rPr>
              <a:t>Within 10 </a:t>
            </a:r>
            <a:r>
              <a:rPr lang="en-ZA" dirty="0" smtClean="0">
                <a:solidFill>
                  <a:srgbClr val="272727"/>
                </a:solidFill>
                <a:latin typeface="open_sansregular"/>
              </a:rPr>
              <a:t>months:   	</a:t>
            </a:r>
            <a:r>
              <a:rPr lang="en-ZA" dirty="0" smtClean="0">
                <a:solidFill>
                  <a:srgbClr val="212121"/>
                </a:solidFill>
                <a:latin typeface="open_sansregular"/>
              </a:rPr>
              <a:t>2,981 new pot </a:t>
            </a:r>
            <a:r>
              <a:rPr lang="en-ZA" dirty="0">
                <a:solidFill>
                  <a:srgbClr val="212121"/>
                </a:solidFill>
                <a:latin typeface="open_sansregular"/>
              </a:rPr>
              <a:t>racks</a:t>
            </a:r>
          </a:p>
          <a:p>
            <a:r>
              <a:rPr lang="en-ZA" dirty="0" smtClean="0">
                <a:solidFill>
                  <a:srgbClr val="212121"/>
                </a:solidFill>
                <a:latin typeface="open_sansregular"/>
              </a:rPr>
              <a:t>		3,044 </a:t>
            </a:r>
            <a:r>
              <a:rPr lang="en-ZA" dirty="0">
                <a:solidFill>
                  <a:srgbClr val="212121"/>
                </a:solidFill>
                <a:latin typeface="open_sansregular"/>
              </a:rPr>
              <a:t>new refuse pits</a:t>
            </a:r>
          </a:p>
          <a:p>
            <a:r>
              <a:rPr lang="en-ZA" dirty="0" smtClean="0">
                <a:solidFill>
                  <a:srgbClr val="212121"/>
                </a:solidFill>
                <a:latin typeface="open_sansregular"/>
              </a:rPr>
              <a:t>		2,946 </a:t>
            </a:r>
            <a:r>
              <a:rPr lang="en-ZA" dirty="0">
                <a:solidFill>
                  <a:srgbClr val="212121"/>
                </a:solidFill>
                <a:latin typeface="open_sansregular"/>
              </a:rPr>
              <a:t>Tippy </a:t>
            </a:r>
            <a:r>
              <a:rPr lang="en-ZA" dirty="0" smtClean="0">
                <a:solidFill>
                  <a:srgbClr val="212121"/>
                </a:solidFill>
                <a:latin typeface="open_sansregular"/>
              </a:rPr>
              <a:t>Taps (90%) </a:t>
            </a:r>
            <a:endParaRPr lang="en-ZA" dirty="0">
              <a:solidFill>
                <a:srgbClr val="212121"/>
              </a:solidFill>
              <a:latin typeface="open_sansregular"/>
            </a:endParaRPr>
          </a:p>
          <a:p>
            <a:r>
              <a:rPr lang="en-ZA" dirty="0" smtClean="0">
                <a:solidFill>
                  <a:srgbClr val="212121"/>
                </a:solidFill>
                <a:latin typeface="open_sansregular"/>
              </a:rPr>
              <a:t>		   617 new nutrition </a:t>
            </a:r>
            <a:r>
              <a:rPr lang="en-ZA" dirty="0">
                <a:solidFill>
                  <a:srgbClr val="212121"/>
                </a:solidFill>
                <a:latin typeface="open_sansregular"/>
              </a:rPr>
              <a:t>gardens</a:t>
            </a:r>
          </a:p>
        </p:txBody>
      </p:sp>
      <p:sp>
        <p:nvSpPr>
          <p:cNvPr id="3" name="Rectangle 2"/>
          <p:cNvSpPr/>
          <p:nvPr/>
        </p:nvSpPr>
        <p:spPr>
          <a:xfrm>
            <a:off x="4870939" y="5173163"/>
            <a:ext cx="3938952" cy="954107"/>
          </a:xfrm>
          <a:prstGeom prst="rect">
            <a:avLst/>
          </a:prstGeom>
        </p:spPr>
        <p:txBody>
          <a:bodyPr wrap="square">
            <a:spAutoFit/>
          </a:bodyPr>
          <a:lstStyle/>
          <a:p>
            <a:r>
              <a:rPr lang="en-ZA" dirty="0">
                <a:solidFill>
                  <a:srgbClr val="272727"/>
                </a:solidFill>
                <a:latin typeface="open_sansregular"/>
              </a:rPr>
              <a:t>The project stimulated a high appreciation of sanitation as shown by the construction of 1,230 latrines </a:t>
            </a:r>
            <a:r>
              <a:rPr lang="en-ZA" b="1" i="1" dirty="0">
                <a:solidFill>
                  <a:srgbClr val="272727"/>
                </a:solidFill>
                <a:latin typeface="open_sansregular"/>
              </a:rPr>
              <a:t>without subsidies</a:t>
            </a:r>
            <a:r>
              <a:rPr lang="en-ZA" dirty="0">
                <a:solidFill>
                  <a:srgbClr val="272727"/>
                </a:solidFill>
                <a:latin typeface="open_sansregular"/>
              </a:rPr>
              <a:t>, </a:t>
            </a:r>
            <a:endParaRPr lang="en-ZA" dirty="0" smtClean="0">
              <a:solidFill>
                <a:srgbClr val="272727"/>
              </a:solidFill>
              <a:latin typeface="open_sansregular"/>
            </a:endParaRPr>
          </a:p>
          <a:p>
            <a:r>
              <a:rPr lang="en-ZA" dirty="0" smtClean="0">
                <a:solidFill>
                  <a:srgbClr val="272727"/>
                </a:solidFill>
                <a:latin typeface="open_sansregular"/>
              </a:rPr>
              <a:t>of </a:t>
            </a:r>
            <a:r>
              <a:rPr lang="en-ZA" dirty="0">
                <a:solidFill>
                  <a:srgbClr val="272727"/>
                </a:solidFill>
                <a:latin typeface="open_sansregular"/>
              </a:rPr>
              <a:t>which 235 were cement VIP latrines.</a:t>
            </a:r>
            <a:endParaRPr lang="en-US" dirty="0"/>
          </a:p>
        </p:txBody>
      </p:sp>
      <p:sp>
        <p:nvSpPr>
          <p:cNvPr id="4" name="Rectangle 3"/>
          <p:cNvSpPr/>
          <p:nvPr/>
        </p:nvSpPr>
        <p:spPr>
          <a:xfrm>
            <a:off x="298938" y="476943"/>
            <a:ext cx="8510953" cy="707886"/>
          </a:xfrm>
          <a:prstGeom prst="rect">
            <a:avLst/>
          </a:prstGeom>
        </p:spPr>
        <p:txBody>
          <a:bodyPr wrap="square">
            <a:spAutoFit/>
          </a:bodyPr>
          <a:lstStyle/>
          <a:p>
            <a:r>
              <a:rPr lang="en-ZA" sz="2000" b="1" dirty="0" err="1"/>
              <a:t>Chiredzi</a:t>
            </a:r>
            <a:r>
              <a:rPr lang="en-ZA" sz="2000" b="1" dirty="0"/>
              <a:t> Town: </a:t>
            </a:r>
            <a:r>
              <a:rPr lang="en-ZA" sz="2000" b="1" dirty="0" smtClean="0">
                <a:solidFill>
                  <a:srgbClr val="272727"/>
                </a:solidFill>
                <a:latin typeface="open_sansregular"/>
              </a:rPr>
              <a:t>All target surpassed - </a:t>
            </a:r>
          </a:p>
          <a:p>
            <a:r>
              <a:rPr lang="en-ZA" sz="2000" b="1" dirty="0" smtClean="0">
                <a:solidFill>
                  <a:srgbClr val="272727"/>
                </a:solidFill>
                <a:latin typeface="open_sansregular"/>
              </a:rPr>
              <a:t>Target of  </a:t>
            </a:r>
            <a:r>
              <a:rPr lang="en-ZA" sz="2000" b="1" dirty="0">
                <a:solidFill>
                  <a:srgbClr val="272727"/>
                </a:solidFill>
                <a:latin typeface="open_sansregular"/>
              </a:rPr>
              <a:t>16,000 beneficiaries, but this was surpassed to </a:t>
            </a:r>
            <a:r>
              <a:rPr lang="en-ZA" sz="2000" b="1" dirty="0" smtClean="0">
                <a:solidFill>
                  <a:srgbClr val="272727"/>
                </a:solidFill>
                <a:latin typeface="open_sansregular"/>
              </a:rPr>
              <a:t>17,045</a:t>
            </a:r>
            <a:r>
              <a:rPr lang="en-ZA" dirty="0">
                <a:solidFill>
                  <a:srgbClr val="272727"/>
                </a:solidFill>
                <a:latin typeface="open_sansregular"/>
              </a:rPr>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46" y="1615027"/>
            <a:ext cx="2599007" cy="34609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844"/>
          <a:stretch/>
        </p:blipFill>
        <p:spPr>
          <a:xfrm>
            <a:off x="3492347" y="1641513"/>
            <a:ext cx="5194452" cy="34344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74" y="5753686"/>
            <a:ext cx="815226" cy="1104314"/>
          </a:xfrm>
          <a:prstGeom prst="rect">
            <a:avLst/>
          </a:prstGeom>
        </p:spPr>
      </p:pic>
    </p:spTree>
    <p:extLst>
      <p:ext uri="{BB962C8B-B14F-4D97-AF65-F5344CB8AC3E}">
        <p14:creationId xmlns:p14="http://schemas.microsoft.com/office/powerpoint/2010/main" val="1604495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299</TotalTime>
  <Words>1240</Words>
  <Application>Microsoft Office PowerPoint</Application>
  <PresentationFormat>On-screen Show (4:3)</PresentationFormat>
  <Paragraphs>210</Paragraphs>
  <Slides>21</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Narrow</vt:lpstr>
      <vt:lpstr>Arial</vt:lpstr>
      <vt:lpstr>Noto Symbol</vt:lpstr>
      <vt:lpstr>Arial Rounded MT Bold</vt:lpstr>
      <vt:lpstr>Source Sans Pro</vt:lpstr>
      <vt:lpstr>open_sansregular</vt:lpstr>
      <vt:lpstr>Calibri</vt:lpstr>
      <vt:lpstr>Calibri Light</vt:lpstr>
      <vt:lpstr>Libre Baskerville</vt:lpstr>
      <vt:lpstr>Retrospect</vt:lpstr>
      <vt:lpstr>PowerPoint Presentation</vt:lpstr>
      <vt:lpstr>Sustainable Development Goal CHALLENGE:   Goal 11: Sustainable cities                               and communities</vt:lpstr>
      <vt:lpstr>Goal 11: Creating Communities in Cities  through Community Health 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all starts with a good Training of Trainers (CHC Facilitators)</vt:lpstr>
      <vt:lpstr>The Community Based Facilitators graduate with their supervisors</vt:lpstr>
      <vt:lpstr>PowerPoint Presentation</vt:lpstr>
      <vt:lpstr>PowerPoint Presentation</vt:lpstr>
      <vt:lpstr>Peer Education in the CHC- people-to-people, educated or not! </vt:lpstr>
      <vt:lpstr>School Health Clubs – ‘Catching them young’</vt:lpstr>
      <vt:lpstr>The ingredients for an Urban CHC:</vt:lpstr>
      <vt:lpstr>The Results of an Urban CHC</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Hygiene Promotion A presentation by  Regis Matimati Country Director Africa AHEAD 0773 038 700 regis@africaahead.com</dc:title>
  <dc:creator>Ant</dc:creator>
  <cp:lastModifiedBy>Ant</cp:lastModifiedBy>
  <cp:revision>34</cp:revision>
  <dcterms:modified xsi:type="dcterms:W3CDTF">2015-10-30T11:10:38Z</dcterms:modified>
</cp:coreProperties>
</file>