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7" r:id="rId5"/>
    <p:sldId id="259" r:id="rId6"/>
    <p:sldId id="281" r:id="rId7"/>
    <p:sldId id="272" r:id="rId8"/>
    <p:sldId id="274" r:id="rId9"/>
    <p:sldId id="276" r:id="rId10"/>
    <p:sldId id="260" r:id="rId11"/>
    <p:sldId id="273" r:id="rId12"/>
    <p:sldId id="262" r:id="rId13"/>
    <p:sldId id="268" r:id="rId14"/>
    <p:sldId id="269" r:id="rId15"/>
    <p:sldId id="263" r:id="rId16"/>
    <p:sldId id="261" r:id="rId17"/>
    <p:sldId id="271" r:id="rId18"/>
    <p:sldId id="270" r:id="rId19"/>
    <p:sldId id="275" r:id="rId20"/>
    <p:sldId id="277" r:id="rId21"/>
    <p:sldId id="278" r:id="rId22"/>
    <p:sldId id="264" r:id="rId23"/>
    <p:sldId id="265" r:id="rId24"/>
    <p:sldId id="266"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83" autoAdjust="0"/>
    <p:restoredTop sz="68761" autoAdjust="0"/>
  </p:normalViewPr>
  <p:slideViewPr>
    <p:cSldViewPr snapToGrid="0">
      <p:cViewPr varScale="1">
        <p:scale>
          <a:sx n="50" d="100"/>
          <a:sy n="50" d="100"/>
        </p:scale>
        <p:origin x="474" y="54"/>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bergte.louis.flw\AppData\Local\Temp\1\Temp1_Attachments_20151018.zip\Analysis%20Excel%20Graphs%20for%20Pap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bergte.louis.flw\Documents\UNC%20Conference%20Presentation\UNC%20Conference%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bergte.louis.flw\Documents\UNC%20Conference%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bergte.louis.flw\Documents\UNC%20Conference%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obergte.louis.flw\Documents\UNC%20Conference%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obergte.louis.flw\Documents\UNC%20Conference%20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obergte.louis.flw\Documents\UNC%20Conference%20Presentation\UNC%20Conference%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'[Analysis Excel Graphs for Paper.xlsx]CHC Grads vs All Non-Grads'!$G$2:$G$3</c:f>
              <c:strCache>
                <c:ptCount val="2"/>
                <c:pt idx="1">
                  <c:v>Toilet Present (with evidence of use)</c:v>
                </c:pt>
              </c:strCache>
            </c:strRef>
          </c:tx>
          <c:spPr>
            <a:solidFill>
              <a:srgbClr val="0070C0">
                <a:alpha val="5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'[Analysis Excel Graphs for Paper.xlsx]CHC Grads vs All Non-Grads'!$E$4:$F$8</c:f>
              <c:multiLvlStrCache>
                <c:ptCount val="5"/>
                <c:lvl>
                  <c:pt idx="0">
                    <c:v>Pre-CHC</c:v>
                  </c:pt>
                  <c:pt idx="1">
                    <c:v>Current</c:v>
                  </c:pt>
                  <c:pt idx="3">
                    <c:v>Pre-2010</c:v>
                  </c:pt>
                  <c:pt idx="4">
                    <c:v>Current</c:v>
                  </c:pt>
                </c:lvl>
                <c:lvl>
                  <c:pt idx="0">
                    <c:v>CHC Graduates (105)</c:v>
                  </c:pt>
                  <c:pt idx="2">
                    <c:v> </c:v>
                  </c:pt>
                  <c:pt idx="3">
                    <c:v>Non-Graduates (77)</c:v>
                  </c:pt>
                </c:lvl>
              </c:multiLvlStrCache>
            </c:multiLvlStrRef>
          </c:cat>
          <c:val>
            <c:numRef>
              <c:f>'[Analysis Excel Graphs for Paper.xlsx]CHC Grads vs All Non-Grads'!$G$4:$G$8</c:f>
              <c:numCache>
                <c:formatCode>0%</c:formatCode>
                <c:ptCount val="5"/>
                <c:pt idx="0">
                  <c:v>0.47</c:v>
                </c:pt>
                <c:pt idx="1">
                  <c:v>0.60000000000000009</c:v>
                </c:pt>
                <c:pt idx="3">
                  <c:v>0.39</c:v>
                </c:pt>
                <c:pt idx="4">
                  <c:v>0.35064935064935066</c:v>
                </c:pt>
              </c:numCache>
            </c:numRef>
          </c:val>
          <c:extLst>
            <c:ext xmlns:c16="http://schemas.microsoft.com/office/drawing/2014/chart" uri="{C3380CC4-5D6E-409C-BE32-E72D297353CC}">
              <c16:uniqueId val="{00000000-D353-4455-B7DF-BC2F5A58229A}"/>
            </c:ext>
          </c:extLst>
        </c:ser>
        <c:ser>
          <c:idx val="1"/>
          <c:order val="1"/>
          <c:tx>
            <c:strRef>
              <c:f>'[Analysis Excel Graphs for Paper.xlsx]CHC Grads vs All Non-Grads'!$H$2:$H$3</c:f>
              <c:strCache>
                <c:ptCount val="2"/>
                <c:pt idx="1">
                  <c:v>Other</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'[Analysis Excel Graphs for Paper.xlsx]CHC Grads vs All Non-Grads'!$E$4:$F$8</c:f>
              <c:multiLvlStrCache>
                <c:ptCount val="5"/>
                <c:lvl>
                  <c:pt idx="0">
                    <c:v>Pre-CHC</c:v>
                  </c:pt>
                  <c:pt idx="1">
                    <c:v>Current</c:v>
                  </c:pt>
                  <c:pt idx="3">
                    <c:v>Pre-2010</c:v>
                  </c:pt>
                  <c:pt idx="4">
                    <c:v>Current</c:v>
                  </c:pt>
                </c:lvl>
                <c:lvl>
                  <c:pt idx="0">
                    <c:v>CHC Graduates (105)</c:v>
                  </c:pt>
                  <c:pt idx="2">
                    <c:v> </c:v>
                  </c:pt>
                  <c:pt idx="3">
                    <c:v>Non-Graduates (77)</c:v>
                  </c:pt>
                </c:lvl>
              </c:multiLvlStrCache>
            </c:multiLvlStrRef>
          </c:cat>
          <c:val>
            <c:numRef>
              <c:f>'[Analysis Excel Graphs for Paper.xlsx]CHC Grads vs All Non-Grads'!$H$4:$H$8</c:f>
              <c:numCache>
                <c:formatCode>0%</c:formatCode>
                <c:ptCount val="5"/>
                <c:pt idx="0">
                  <c:v>4.3795620437956206E-2</c:v>
                </c:pt>
                <c:pt idx="1">
                  <c:v>5.2380952380952278E-2</c:v>
                </c:pt>
                <c:pt idx="3" formatCode="0.0%">
                  <c:v>7.7300000000000035E-2</c:v>
                </c:pt>
                <c:pt idx="4" formatCode="0.0%">
                  <c:v>9.6103896103896247E-3</c:v>
                </c:pt>
              </c:numCache>
            </c:numRef>
          </c:val>
          <c:extLst>
            <c:ext xmlns:c16="http://schemas.microsoft.com/office/drawing/2014/chart" uri="{C3380CC4-5D6E-409C-BE32-E72D297353CC}">
              <c16:uniqueId val="{00000001-D353-4455-B7DF-BC2F5A58229A}"/>
            </c:ext>
          </c:extLst>
        </c:ser>
        <c:ser>
          <c:idx val="2"/>
          <c:order val="2"/>
          <c:tx>
            <c:strRef>
              <c:f>'[Analysis Excel Graphs for Paper.xlsx]CHC Grads vs All Non-Grads'!$I$2:$I$3</c:f>
              <c:strCache>
                <c:ptCount val="2"/>
                <c:pt idx="1">
                  <c:v>Cat Sanitation</c:v>
                </c:pt>
              </c:strCache>
            </c:strRef>
          </c:tx>
          <c:spPr>
            <a:solidFill>
              <a:srgbClr val="FFC000">
                <a:alpha val="7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'[Analysis Excel Graphs for Paper.xlsx]CHC Grads vs All Non-Grads'!$E$4:$F$8</c:f>
              <c:multiLvlStrCache>
                <c:ptCount val="5"/>
                <c:lvl>
                  <c:pt idx="0">
                    <c:v>Pre-CHC</c:v>
                  </c:pt>
                  <c:pt idx="1">
                    <c:v>Current</c:v>
                  </c:pt>
                  <c:pt idx="3">
                    <c:v>Pre-2010</c:v>
                  </c:pt>
                  <c:pt idx="4">
                    <c:v>Current</c:v>
                  </c:pt>
                </c:lvl>
                <c:lvl>
                  <c:pt idx="0">
                    <c:v>CHC Graduates (105)</c:v>
                  </c:pt>
                  <c:pt idx="2">
                    <c:v> </c:v>
                  </c:pt>
                  <c:pt idx="3">
                    <c:v>Non-Graduates (77)</c:v>
                  </c:pt>
                </c:lvl>
              </c:multiLvlStrCache>
            </c:multiLvlStrRef>
          </c:cat>
          <c:val>
            <c:numRef>
              <c:f>'[Analysis Excel Graphs for Paper.xlsx]CHC Grads vs All Non-Grads'!$I$4:$I$8</c:f>
              <c:numCache>
                <c:formatCode>0%</c:formatCode>
                <c:ptCount val="5"/>
                <c:pt idx="0">
                  <c:v>8.5714285714285715E-2</c:v>
                </c:pt>
                <c:pt idx="1">
                  <c:v>0.24761904761904763</c:v>
                </c:pt>
                <c:pt idx="3">
                  <c:v>8.2699999999999996E-2</c:v>
                </c:pt>
                <c:pt idx="4">
                  <c:v>0.25974025974025972</c:v>
                </c:pt>
              </c:numCache>
            </c:numRef>
          </c:val>
          <c:extLst>
            <c:ext xmlns:c16="http://schemas.microsoft.com/office/drawing/2014/chart" uri="{C3380CC4-5D6E-409C-BE32-E72D297353CC}">
              <c16:uniqueId val="{00000002-D353-4455-B7DF-BC2F5A58229A}"/>
            </c:ext>
          </c:extLst>
        </c:ser>
        <c:ser>
          <c:idx val="3"/>
          <c:order val="3"/>
          <c:tx>
            <c:strRef>
              <c:f>'[Analysis Excel Graphs for Paper.xlsx]CHC Grads vs All Non-Grads'!$J$2:$J$3</c:f>
              <c:strCache>
                <c:ptCount val="2"/>
                <c:pt idx="1">
                  <c:v>Adjusted OD</c:v>
                </c:pt>
              </c:strCache>
            </c:strRef>
          </c:tx>
          <c:spPr>
            <a:solidFill>
              <a:srgbClr val="C00000">
                <a:alpha val="78000"/>
              </a:srgbClr>
            </a:solidFill>
            <a:ln>
              <a:noFill/>
            </a:ln>
            <a:effectLst/>
          </c:spPr>
          <c:invertIfNegative val="0"/>
          <c:dLbls>
            <c:dLbl>
              <c:idx val="3"/>
              <c:layout/>
              <c:tx>
                <c:rich>
                  <a:bodyPr/>
                  <a:lstStyle/>
                  <a:p>
                    <a:fld id="{CAFEFF70-BEC1-4684-B089-2B47176E205F}" type="VALUE">
                      <a:rPr lang="en-US">
                        <a:solidFill>
                          <a:sysClr val="windowText" lastClr="000000"/>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353-4455-B7DF-BC2F5A58229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'[Analysis Excel Graphs for Paper.xlsx]CHC Grads vs All Non-Grads'!$E$4:$F$8</c:f>
              <c:multiLvlStrCache>
                <c:ptCount val="5"/>
                <c:lvl>
                  <c:pt idx="0">
                    <c:v>Pre-CHC</c:v>
                  </c:pt>
                  <c:pt idx="1">
                    <c:v>Current</c:v>
                  </c:pt>
                  <c:pt idx="3">
                    <c:v>Pre-2010</c:v>
                  </c:pt>
                  <c:pt idx="4">
                    <c:v>Current</c:v>
                  </c:pt>
                </c:lvl>
                <c:lvl>
                  <c:pt idx="0">
                    <c:v>CHC Graduates (105)</c:v>
                  </c:pt>
                  <c:pt idx="2">
                    <c:v> </c:v>
                  </c:pt>
                  <c:pt idx="3">
                    <c:v>Non-Graduates (77)</c:v>
                  </c:pt>
                </c:lvl>
              </c:multiLvlStrCache>
            </c:multiLvlStrRef>
          </c:cat>
          <c:val>
            <c:numRef>
              <c:f>'[Analysis Excel Graphs for Paper.xlsx]CHC Grads vs All Non-Grads'!$J$4:$J$8</c:f>
              <c:numCache>
                <c:formatCode>0%</c:formatCode>
                <c:ptCount val="5"/>
                <c:pt idx="0">
                  <c:v>0.4</c:v>
                </c:pt>
                <c:pt idx="1">
                  <c:v>0.1</c:v>
                </c:pt>
                <c:pt idx="3">
                  <c:v>0.45</c:v>
                </c:pt>
                <c:pt idx="4">
                  <c:v>0.38</c:v>
                </c:pt>
              </c:numCache>
            </c:numRef>
          </c:val>
          <c:extLst>
            <c:ext xmlns:c16="http://schemas.microsoft.com/office/drawing/2014/chart" uri="{C3380CC4-5D6E-409C-BE32-E72D297353CC}">
              <c16:uniqueId val="{00000004-D353-4455-B7DF-BC2F5A58229A}"/>
            </c:ext>
          </c:extLst>
        </c:ser>
        <c:ser>
          <c:idx val="4"/>
          <c:order val="4"/>
          <c:tx>
            <c:strRef>
              <c:f>'[Analysis Excel Graphs for Paper.xlsx]CHC Grads vs All Non-Grads'!$K$2:$K$3</c:f>
              <c:strCache>
                <c:ptCount val="2"/>
                <c:pt idx="1">
                  <c:v>White Fill</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'[Analysis Excel Graphs for Paper.xlsx]CHC Grads vs All Non-Grads'!$E$4:$F$8</c:f>
              <c:multiLvlStrCache>
                <c:ptCount val="5"/>
                <c:lvl>
                  <c:pt idx="0">
                    <c:v>Pre-CHC</c:v>
                  </c:pt>
                  <c:pt idx="1">
                    <c:v>Current</c:v>
                  </c:pt>
                  <c:pt idx="3">
                    <c:v>Pre-2010</c:v>
                  </c:pt>
                  <c:pt idx="4">
                    <c:v>Current</c:v>
                  </c:pt>
                </c:lvl>
                <c:lvl>
                  <c:pt idx="0">
                    <c:v>CHC Graduates (105)</c:v>
                  </c:pt>
                  <c:pt idx="2">
                    <c:v> </c:v>
                  </c:pt>
                  <c:pt idx="3">
                    <c:v>Non-Graduates (77)</c:v>
                  </c:pt>
                </c:lvl>
              </c:multiLvlStrCache>
            </c:multiLvlStrRef>
          </c:cat>
          <c:val>
            <c:numRef>
              <c:f>'[Analysis Excel Graphs for Paper.xlsx]CHC Grads vs All Non-Grads'!$K$4:$K$8</c:f>
              <c:numCache>
                <c:formatCode>General</c:formatCode>
                <c:ptCount val="5"/>
                <c:pt idx="2">
                  <c:v>1</c:v>
                </c:pt>
              </c:numCache>
            </c:numRef>
          </c:val>
          <c:extLst>
            <c:ext xmlns:c16="http://schemas.microsoft.com/office/drawing/2014/chart" uri="{C3380CC4-5D6E-409C-BE32-E72D297353CC}">
              <c16:uniqueId val="{00000005-D353-4455-B7DF-BC2F5A58229A}"/>
            </c:ext>
          </c:extLst>
        </c:ser>
        <c:dLbls>
          <c:dLblPos val="ctr"/>
          <c:showLegendKey val="0"/>
          <c:showVal val="1"/>
          <c:showCatName val="0"/>
          <c:showSerName val="0"/>
          <c:showPercent val="0"/>
          <c:showBubbleSize val="0"/>
        </c:dLbls>
        <c:gapWidth val="79"/>
        <c:overlap val="100"/>
        <c:axId val="4858376"/>
        <c:axId val="63280576"/>
      </c:barChart>
      <c:catAx>
        <c:axId val="4858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63280576"/>
        <c:crosses val="autoZero"/>
        <c:auto val="1"/>
        <c:lblAlgn val="ctr"/>
        <c:lblOffset val="100"/>
        <c:noMultiLvlLbl val="0"/>
      </c:catAx>
      <c:valAx>
        <c:axId val="63280576"/>
        <c:scaling>
          <c:orientation val="minMax"/>
        </c:scaling>
        <c:delete val="1"/>
        <c:axPos val="l"/>
        <c:numFmt formatCode="0%" sourceLinked="1"/>
        <c:majorTickMark val="none"/>
        <c:minorTickMark val="none"/>
        <c:tickLblPos val="nextTo"/>
        <c:crossAx val="485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'Three Groups'!$G$2:$G$3</c:f>
              <c:strCache>
                <c:ptCount val="2"/>
                <c:pt idx="1">
                  <c:v>Toilet Present (with evidence of use)</c:v>
                </c:pt>
              </c:strCache>
            </c:strRef>
          </c:tx>
          <c:spPr>
            <a:solidFill>
              <a:srgbClr val="0070C0">
                <a:alpha val="5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'Three Groups'!$E$4:$F$8</c:f>
              <c:multiLvlStrCache>
                <c:ptCount val="5"/>
                <c:lvl>
                  <c:pt idx="0">
                    <c:v>Pre-CHC</c:v>
                  </c:pt>
                  <c:pt idx="1">
                    <c:v>Current</c:v>
                  </c:pt>
                  <c:pt idx="3">
                    <c:v>Pre-CHC</c:v>
                  </c:pt>
                  <c:pt idx="4">
                    <c:v>Current</c:v>
                  </c:pt>
                </c:lvl>
                <c:lvl>
                  <c:pt idx="0">
                    <c:v>CHC Graduates (105)</c:v>
                  </c:pt>
                  <c:pt idx="2">
                    <c:v> </c:v>
                  </c:pt>
                  <c:pt idx="3">
                    <c:v>Non-Grads from CHC Villages (32)</c:v>
                  </c:pt>
                </c:lvl>
              </c:multiLvlStrCache>
            </c:multiLvlStrRef>
          </c:cat>
          <c:val>
            <c:numRef>
              <c:f>'Three Groups'!$G$4:$G$8</c:f>
              <c:numCache>
                <c:formatCode>0%</c:formatCode>
                <c:ptCount val="5"/>
                <c:pt idx="0">
                  <c:v>0.46666666666666667</c:v>
                </c:pt>
                <c:pt idx="1">
                  <c:v>0.60000000000000009</c:v>
                </c:pt>
                <c:pt idx="3">
                  <c:v>0.53</c:v>
                </c:pt>
                <c:pt idx="4">
                  <c:v>0.375</c:v>
                </c:pt>
              </c:numCache>
            </c:numRef>
          </c:val>
          <c:extLst>
            <c:ext xmlns:c16="http://schemas.microsoft.com/office/drawing/2014/chart" uri="{C3380CC4-5D6E-409C-BE32-E72D297353CC}">
              <c16:uniqueId val="{00000000-CBEB-47C5-B3F0-6D56E07ECBF2}"/>
            </c:ext>
          </c:extLst>
        </c:ser>
        <c:ser>
          <c:idx val="1"/>
          <c:order val="1"/>
          <c:tx>
            <c:strRef>
              <c:f>'Three Groups'!$H$2:$H$3</c:f>
              <c:strCache>
                <c:ptCount val="2"/>
                <c:pt idx="1">
                  <c:v>Other</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'Three Groups'!$E$4:$F$8</c:f>
              <c:multiLvlStrCache>
                <c:ptCount val="5"/>
                <c:lvl>
                  <c:pt idx="0">
                    <c:v>Pre-CHC</c:v>
                  </c:pt>
                  <c:pt idx="1">
                    <c:v>Current</c:v>
                  </c:pt>
                  <c:pt idx="3">
                    <c:v>Pre-CHC</c:v>
                  </c:pt>
                  <c:pt idx="4">
                    <c:v>Current</c:v>
                  </c:pt>
                </c:lvl>
                <c:lvl>
                  <c:pt idx="0">
                    <c:v>CHC Graduates (105)</c:v>
                  </c:pt>
                  <c:pt idx="2">
                    <c:v> </c:v>
                  </c:pt>
                  <c:pt idx="3">
                    <c:v>Non-Grads from CHC Villages (32)</c:v>
                  </c:pt>
                </c:lvl>
              </c:multiLvlStrCache>
            </c:multiLvlStrRef>
          </c:cat>
          <c:val>
            <c:numRef>
              <c:f>'Three Groups'!$H$4:$H$8</c:f>
              <c:numCache>
                <c:formatCode>0%</c:formatCode>
                <c:ptCount val="5"/>
                <c:pt idx="0">
                  <c:v>4.3795620437956206E-2</c:v>
                </c:pt>
                <c:pt idx="1">
                  <c:v>5.7142857142857051E-2</c:v>
                </c:pt>
                <c:pt idx="3" formatCode="0.0%">
                  <c:v>3.2499999999999973E-2</c:v>
                </c:pt>
                <c:pt idx="4" formatCode="0.0%">
                  <c:v>0</c:v>
                </c:pt>
              </c:numCache>
            </c:numRef>
          </c:val>
          <c:extLst>
            <c:ext xmlns:c16="http://schemas.microsoft.com/office/drawing/2014/chart" uri="{C3380CC4-5D6E-409C-BE32-E72D297353CC}">
              <c16:uniqueId val="{00000001-CBEB-47C5-B3F0-6D56E07ECBF2}"/>
            </c:ext>
          </c:extLst>
        </c:ser>
        <c:ser>
          <c:idx val="2"/>
          <c:order val="2"/>
          <c:tx>
            <c:strRef>
              <c:f>'Three Groups'!$I$2:$I$3</c:f>
              <c:strCache>
                <c:ptCount val="2"/>
                <c:pt idx="1">
                  <c:v>Cat Sanitation</c:v>
                </c:pt>
              </c:strCache>
            </c:strRef>
          </c:tx>
          <c:spPr>
            <a:solidFill>
              <a:srgbClr val="FFC000">
                <a:alpha val="7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'Three Groups'!$E$4:$F$8</c:f>
              <c:multiLvlStrCache>
                <c:ptCount val="5"/>
                <c:lvl>
                  <c:pt idx="0">
                    <c:v>Pre-CHC</c:v>
                  </c:pt>
                  <c:pt idx="1">
                    <c:v>Current</c:v>
                  </c:pt>
                  <c:pt idx="3">
                    <c:v>Pre-CHC</c:v>
                  </c:pt>
                  <c:pt idx="4">
                    <c:v>Current</c:v>
                  </c:pt>
                </c:lvl>
                <c:lvl>
                  <c:pt idx="0">
                    <c:v>CHC Graduates (105)</c:v>
                  </c:pt>
                  <c:pt idx="2">
                    <c:v> </c:v>
                  </c:pt>
                  <c:pt idx="3">
                    <c:v>Non-Grads from CHC Villages (32)</c:v>
                  </c:pt>
                </c:lvl>
              </c:multiLvlStrCache>
            </c:multiLvlStrRef>
          </c:cat>
          <c:val>
            <c:numRef>
              <c:f>'Three Groups'!$I$4:$I$8</c:f>
              <c:numCache>
                <c:formatCode>0%</c:formatCode>
                <c:ptCount val="5"/>
                <c:pt idx="0">
                  <c:v>8.5714285714285715E-2</c:v>
                </c:pt>
                <c:pt idx="1">
                  <c:v>0.24761904761904763</c:v>
                </c:pt>
                <c:pt idx="3">
                  <c:v>0.15625</c:v>
                </c:pt>
                <c:pt idx="4">
                  <c:v>0.34375</c:v>
                </c:pt>
              </c:numCache>
            </c:numRef>
          </c:val>
          <c:extLst>
            <c:ext xmlns:c16="http://schemas.microsoft.com/office/drawing/2014/chart" uri="{C3380CC4-5D6E-409C-BE32-E72D297353CC}">
              <c16:uniqueId val="{00000002-CBEB-47C5-B3F0-6D56E07ECBF2}"/>
            </c:ext>
          </c:extLst>
        </c:ser>
        <c:ser>
          <c:idx val="3"/>
          <c:order val="3"/>
          <c:tx>
            <c:strRef>
              <c:f>'Three Groups'!$J$2:$J$3</c:f>
              <c:strCache>
                <c:ptCount val="2"/>
                <c:pt idx="1">
                  <c:v>Adjusted OD</c:v>
                </c:pt>
              </c:strCache>
            </c:strRef>
          </c:tx>
          <c:spPr>
            <a:solidFill>
              <a:srgbClr val="C00000">
                <a:alpha val="7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'Three Groups'!$E$4:$F$8</c:f>
              <c:multiLvlStrCache>
                <c:ptCount val="5"/>
                <c:lvl>
                  <c:pt idx="0">
                    <c:v>Pre-CHC</c:v>
                  </c:pt>
                  <c:pt idx="1">
                    <c:v>Current</c:v>
                  </c:pt>
                  <c:pt idx="3">
                    <c:v>Pre-CHC</c:v>
                  </c:pt>
                  <c:pt idx="4">
                    <c:v>Current</c:v>
                  </c:pt>
                </c:lvl>
                <c:lvl>
                  <c:pt idx="0">
                    <c:v>CHC Graduates (105)</c:v>
                  </c:pt>
                  <c:pt idx="2">
                    <c:v> </c:v>
                  </c:pt>
                  <c:pt idx="3">
                    <c:v>Non-Grads from CHC Villages (32)</c:v>
                  </c:pt>
                </c:lvl>
              </c:multiLvlStrCache>
            </c:multiLvlStrRef>
          </c:cat>
          <c:val>
            <c:numRef>
              <c:f>'Three Groups'!$J$4:$J$8</c:f>
              <c:numCache>
                <c:formatCode>0%</c:formatCode>
                <c:ptCount val="5"/>
                <c:pt idx="0">
                  <c:v>0.4</c:v>
                </c:pt>
                <c:pt idx="1">
                  <c:v>9.5238095238095233E-2</c:v>
                </c:pt>
                <c:pt idx="3">
                  <c:v>0.28125</c:v>
                </c:pt>
                <c:pt idx="4">
                  <c:v>0.28125</c:v>
                </c:pt>
              </c:numCache>
            </c:numRef>
          </c:val>
          <c:extLst>
            <c:ext xmlns:c16="http://schemas.microsoft.com/office/drawing/2014/chart" uri="{C3380CC4-5D6E-409C-BE32-E72D297353CC}">
              <c16:uniqueId val="{00000003-CBEB-47C5-B3F0-6D56E07ECBF2}"/>
            </c:ext>
          </c:extLst>
        </c:ser>
        <c:dLbls>
          <c:dLblPos val="ctr"/>
          <c:showLegendKey val="0"/>
          <c:showVal val="1"/>
          <c:showCatName val="0"/>
          <c:showSerName val="0"/>
          <c:showPercent val="0"/>
          <c:showBubbleSize val="0"/>
        </c:dLbls>
        <c:gapWidth val="79"/>
        <c:overlap val="100"/>
        <c:axId val="130355168"/>
        <c:axId val="130345688"/>
      </c:barChart>
      <c:catAx>
        <c:axId val="130355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30345688"/>
        <c:crosses val="autoZero"/>
        <c:auto val="1"/>
        <c:lblAlgn val="ctr"/>
        <c:lblOffset val="100"/>
        <c:noMultiLvlLbl val="0"/>
      </c:catAx>
      <c:valAx>
        <c:axId val="130345688"/>
        <c:scaling>
          <c:orientation val="minMax"/>
        </c:scaling>
        <c:delete val="1"/>
        <c:axPos val="l"/>
        <c:numFmt formatCode="0%" sourceLinked="1"/>
        <c:majorTickMark val="none"/>
        <c:minorTickMark val="none"/>
        <c:tickLblPos val="nextTo"/>
        <c:crossAx val="13035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'Four Groups San Resiliency'!$O$15</c:f>
              <c:strCache>
                <c:ptCount val="1"/>
                <c:pt idx="0">
                  <c:v>CHC Graduates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'Four Groups San Resiliency'!$N$16:$N$18</c:f>
              <c:strCache>
                <c:ptCount val="3"/>
                <c:pt idx="0">
                  <c:v>% of houses with collapse, fill up, or moved</c:v>
                </c:pt>
                <c:pt idx="1">
                  <c:v>% of collapses repaired/rebuilt</c:v>
                </c:pt>
                <c:pt idx="2">
                  <c:v>% of houses improving Sanitation since CHC</c:v>
                </c:pt>
              </c:strCache>
            </c:strRef>
          </c:cat>
          <c:val>
            <c:numRef>
              <c:f>'Four Groups San Resiliency'!$O$16:$O$18</c:f>
              <c:numCache>
                <c:formatCode>0%</c:formatCode>
                <c:ptCount val="3"/>
                <c:pt idx="0">
                  <c:v>0.42</c:v>
                </c:pt>
                <c:pt idx="1">
                  <c:v>0.59</c:v>
                </c:pt>
                <c:pt idx="2">
                  <c:v>0.23</c:v>
                </c:pt>
              </c:numCache>
            </c:numRef>
          </c:val>
          <c:extLst>
            <c:ext xmlns:c16="http://schemas.microsoft.com/office/drawing/2014/chart" uri="{C3380CC4-5D6E-409C-BE32-E72D297353CC}">
              <c16:uniqueId val="{00000000-3661-4A54-850D-079361F7C47A}"/>
            </c:ext>
          </c:extLst>
        </c:ser>
        <c:ser>
          <c:idx val="1"/>
          <c:order val="1"/>
          <c:tx>
            <c:strRef>
              <c:f>'Four Groups San Resiliency'!$P$15</c:f>
              <c:strCache>
                <c:ptCount val="1"/>
                <c:pt idx="0">
                  <c:v>Non-Grads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'Four Groups San Resiliency'!$N$16:$N$18</c:f>
              <c:strCache>
                <c:ptCount val="3"/>
                <c:pt idx="0">
                  <c:v>% of houses with collapse, fill up, or moved</c:v>
                </c:pt>
                <c:pt idx="1">
                  <c:v>% of collapses repaired/rebuilt</c:v>
                </c:pt>
                <c:pt idx="2">
                  <c:v>% of houses improving Sanitation since CHC</c:v>
                </c:pt>
              </c:strCache>
            </c:strRef>
          </c:cat>
          <c:val>
            <c:numRef>
              <c:f>'Four Groups San Resiliency'!$P$16:$P$18</c:f>
              <c:numCache>
                <c:formatCode>0%</c:formatCode>
                <c:ptCount val="3"/>
                <c:pt idx="0">
                  <c:v>0.39</c:v>
                </c:pt>
                <c:pt idx="1">
                  <c:v>0.36</c:v>
                </c:pt>
                <c:pt idx="2">
                  <c:v>0.1</c:v>
                </c:pt>
              </c:numCache>
            </c:numRef>
          </c:val>
          <c:extLst>
            <c:ext xmlns:c16="http://schemas.microsoft.com/office/drawing/2014/chart" uri="{C3380CC4-5D6E-409C-BE32-E72D297353CC}">
              <c16:uniqueId val="{00000001-3661-4A54-850D-079361F7C47A}"/>
            </c:ext>
          </c:extLst>
        </c:ser>
        <c:dLbls>
          <c:showLegendKey val="0"/>
          <c:showVal val="0"/>
          <c:showCatName val="0"/>
          <c:showSerName val="0"/>
          <c:showPercent val="0"/>
          <c:showBubbleSize val="0"/>
        </c:dLbls>
        <c:gapWidth val="219"/>
        <c:overlap val="-27"/>
        <c:axId val="130024304"/>
        <c:axId val="130024688"/>
      </c:barChart>
      <c:catAx>
        <c:axId val="13002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0024688"/>
        <c:crosses val="autoZero"/>
        <c:auto val="1"/>
        <c:lblAlgn val="ctr"/>
        <c:lblOffset val="100"/>
        <c:noMultiLvlLbl val="0"/>
      </c:catAx>
      <c:valAx>
        <c:axId val="13002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02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'Latrines by Type CHC v CV'!$G$2:$G$3</c:f>
              <c:strCache>
                <c:ptCount val="2"/>
                <c:pt idx="1">
                  <c:v>VIP</c:v>
                </c:pt>
              </c:strCache>
            </c:strRef>
          </c:tx>
          <c:spPr>
            <a:solidFill>
              <a:srgbClr val="0070C0">
                <a:alpha val="5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'Latrines by Type CHC v CV'!$E$4:$F$5</c:f>
              <c:strCache>
                <c:ptCount val="2"/>
                <c:pt idx="0">
                  <c:v>CHC Graduates (67)</c:v>
                </c:pt>
                <c:pt idx="1">
                  <c:v>Non-Graduates (31)</c:v>
                </c:pt>
              </c:strCache>
            </c:strRef>
          </c:cat>
          <c:val>
            <c:numRef>
              <c:f>'Latrines by Type CHC v CV'!$G$4:$G$5</c:f>
              <c:numCache>
                <c:formatCode>0%</c:formatCode>
                <c:ptCount val="2"/>
                <c:pt idx="0">
                  <c:v>0.41791044776119401</c:v>
                </c:pt>
                <c:pt idx="1">
                  <c:v>0.5161290322580645</c:v>
                </c:pt>
              </c:numCache>
            </c:numRef>
          </c:val>
          <c:extLst>
            <c:ext xmlns:c16="http://schemas.microsoft.com/office/drawing/2014/chart" uri="{C3380CC4-5D6E-409C-BE32-E72D297353CC}">
              <c16:uniqueId val="{00000000-EC59-4D15-99C5-5CE407F82EF1}"/>
            </c:ext>
          </c:extLst>
        </c:ser>
        <c:ser>
          <c:idx val="1"/>
          <c:order val="1"/>
          <c:tx>
            <c:strRef>
              <c:f>'Latrines by Type CHC v CV'!$H$2:$H$3</c:f>
              <c:strCache>
                <c:ptCount val="2"/>
                <c:pt idx="1">
                  <c:v>Pit</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'Latrines by Type CHC v CV'!$E$4:$F$5</c:f>
              <c:strCache>
                <c:ptCount val="2"/>
                <c:pt idx="0">
                  <c:v>CHC Graduates (67)</c:v>
                </c:pt>
                <c:pt idx="1">
                  <c:v>Non-Graduates (31)</c:v>
                </c:pt>
              </c:strCache>
            </c:strRef>
          </c:cat>
          <c:val>
            <c:numRef>
              <c:f>'Latrines by Type CHC v CV'!$H$4:$H$5</c:f>
              <c:numCache>
                <c:formatCode>0%</c:formatCode>
                <c:ptCount val="2"/>
                <c:pt idx="0">
                  <c:v>0.37313432835820898</c:v>
                </c:pt>
                <c:pt idx="1">
                  <c:v>9.6774193548387094E-2</c:v>
                </c:pt>
              </c:numCache>
            </c:numRef>
          </c:val>
          <c:extLst>
            <c:ext xmlns:c16="http://schemas.microsoft.com/office/drawing/2014/chart" uri="{C3380CC4-5D6E-409C-BE32-E72D297353CC}">
              <c16:uniqueId val="{00000001-EC59-4D15-99C5-5CE407F82EF1}"/>
            </c:ext>
          </c:extLst>
        </c:ser>
        <c:ser>
          <c:idx val="2"/>
          <c:order val="2"/>
          <c:tx>
            <c:strRef>
              <c:f>'Latrines by Type CHC v CV'!$I$2:$I$3</c:f>
              <c:strCache>
                <c:ptCount val="2"/>
                <c:pt idx="1">
                  <c:v>Temporary Pit</c:v>
                </c:pt>
              </c:strCache>
            </c:strRef>
          </c:tx>
          <c:spPr>
            <a:solidFill>
              <a:srgbClr val="FFC000">
                <a:alpha val="7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'Latrines by Type CHC v CV'!$E$4:$F$5</c:f>
              <c:strCache>
                <c:ptCount val="2"/>
                <c:pt idx="0">
                  <c:v>CHC Graduates (67)</c:v>
                </c:pt>
                <c:pt idx="1">
                  <c:v>Non-Graduates (31)</c:v>
                </c:pt>
              </c:strCache>
            </c:strRef>
          </c:cat>
          <c:val>
            <c:numRef>
              <c:f>'Latrines by Type CHC v CV'!$I$4:$I$5</c:f>
              <c:numCache>
                <c:formatCode>0%</c:formatCode>
                <c:ptCount val="2"/>
                <c:pt idx="0">
                  <c:v>0.20895522388059701</c:v>
                </c:pt>
                <c:pt idx="1">
                  <c:v>0.38709677419354838</c:v>
                </c:pt>
              </c:numCache>
            </c:numRef>
          </c:val>
          <c:extLst>
            <c:ext xmlns:c16="http://schemas.microsoft.com/office/drawing/2014/chart" uri="{C3380CC4-5D6E-409C-BE32-E72D297353CC}">
              <c16:uniqueId val="{00000002-EC59-4D15-99C5-5CE407F82EF1}"/>
            </c:ext>
          </c:extLst>
        </c:ser>
        <c:ser>
          <c:idx val="4"/>
          <c:order val="3"/>
          <c:tx>
            <c:strRef>
              <c:f>'Latrines by Type CHC v CV'!$J$2:$J$3</c:f>
              <c:strCache>
                <c:ptCount val="2"/>
                <c:pt idx="1">
                  <c:v>Temporary Pit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'Latrines by Type CHC v CV'!$E$4:$F$5</c:f>
              <c:strCache>
                <c:ptCount val="2"/>
                <c:pt idx="0">
                  <c:v>CHC Graduates (67)</c:v>
                </c:pt>
                <c:pt idx="1">
                  <c:v>Non-Graduates (31)</c:v>
                </c:pt>
              </c:strCache>
            </c:strRef>
          </c:cat>
          <c:val>
            <c:numRef>
              <c:f>'Latrines by Type CHC v CV'!$J$4:$J$5</c:f>
              <c:numCache>
                <c:formatCode>General</c:formatCode>
                <c:ptCount val="2"/>
              </c:numCache>
            </c:numRef>
          </c:val>
          <c:extLst>
            <c:ext xmlns:c16="http://schemas.microsoft.com/office/drawing/2014/chart" uri="{C3380CC4-5D6E-409C-BE32-E72D297353CC}">
              <c16:uniqueId val="{00000003-EC59-4D15-99C5-5CE407F82EF1}"/>
            </c:ext>
          </c:extLst>
        </c:ser>
        <c:dLbls>
          <c:dLblPos val="ctr"/>
          <c:showLegendKey val="0"/>
          <c:showVal val="1"/>
          <c:showCatName val="0"/>
          <c:showSerName val="0"/>
          <c:showPercent val="0"/>
          <c:showBubbleSize val="0"/>
        </c:dLbls>
        <c:gapWidth val="79"/>
        <c:overlap val="100"/>
        <c:axId val="130415952"/>
        <c:axId val="185352272"/>
      </c:barChart>
      <c:catAx>
        <c:axId val="130415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120" normalizeH="0" baseline="0">
                <a:solidFill>
                  <a:schemeClr val="tx1">
                    <a:lumMod val="65000"/>
                    <a:lumOff val="35000"/>
                  </a:schemeClr>
                </a:solidFill>
                <a:latin typeface="+mn-lt"/>
                <a:ea typeface="+mn-ea"/>
                <a:cs typeface="+mn-cs"/>
              </a:defRPr>
            </a:pPr>
            <a:endParaRPr lang="en-US"/>
          </a:p>
        </c:txPr>
        <c:crossAx val="185352272"/>
        <c:crosses val="autoZero"/>
        <c:auto val="1"/>
        <c:lblAlgn val="ctr"/>
        <c:lblOffset val="100"/>
        <c:noMultiLvlLbl val="0"/>
      </c:catAx>
      <c:valAx>
        <c:axId val="185352272"/>
        <c:scaling>
          <c:orientation val="minMax"/>
        </c:scaling>
        <c:delete val="1"/>
        <c:axPos val="l"/>
        <c:numFmt formatCode="0%" sourceLinked="1"/>
        <c:majorTickMark val="none"/>
        <c:minorTickMark val="none"/>
        <c:tickLblPos val="nextTo"/>
        <c:crossAx val="13041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'Latrines by Type Buh-Chip'!$G$2:$G$3</c:f>
              <c:strCache>
                <c:ptCount val="2"/>
                <c:pt idx="1">
                  <c:v>VIP</c:v>
                </c:pt>
              </c:strCache>
            </c:strRef>
          </c:tx>
          <c:spPr>
            <a:solidFill>
              <a:srgbClr val="0070C0">
                <a:alpha val="58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0BC6-433B-9E27-61E3415AF7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'Latrines by Type Buh-Chip'!$E$4:$F$8</c:f>
              <c:multiLvlStrCache>
                <c:ptCount val="5"/>
                <c:lvl>
                  <c:pt idx="0">
                    <c:v>CHC Grads (32)</c:v>
                  </c:pt>
                  <c:pt idx="1">
                    <c:v>Non-Grads (15)</c:v>
                  </c:pt>
                  <c:pt idx="3">
                    <c:v>CHC Grads (42)</c:v>
                  </c:pt>
                  <c:pt idx="4">
                    <c:v>Non-Grads (16)</c:v>
                  </c:pt>
                </c:lvl>
                <c:lvl>
                  <c:pt idx="0">
                    <c:v>Buhera</c:v>
                  </c:pt>
                  <c:pt idx="2">
                    <c:v> </c:v>
                  </c:pt>
                  <c:pt idx="3">
                    <c:v>Chipinge</c:v>
                  </c:pt>
                </c:lvl>
              </c:multiLvlStrCache>
            </c:multiLvlStrRef>
          </c:cat>
          <c:val>
            <c:numRef>
              <c:f>'Latrines by Type Buh-Chip'!$G$4:$G$8</c:f>
              <c:numCache>
                <c:formatCode>0%</c:formatCode>
                <c:ptCount val="5"/>
                <c:pt idx="0">
                  <c:v>0.72</c:v>
                </c:pt>
                <c:pt idx="1">
                  <c:v>0.93333333333333335</c:v>
                </c:pt>
                <c:pt idx="3">
                  <c:v>0.23809523809523808</c:v>
                </c:pt>
                <c:pt idx="4">
                  <c:v>0.125</c:v>
                </c:pt>
              </c:numCache>
            </c:numRef>
          </c:val>
          <c:extLst>
            <c:ext xmlns:c16="http://schemas.microsoft.com/office/drawing/2014/chart" uri="{C3380CC4-5D6E-409C-BE32-E72D297353CC}">
              <c16:uniqueId val="{00000001-0BC6-433B-9E27-61E3415AF745}"/>
            </c:ext>
          </c:extLst>
        </c:ser>
        <c:ser>
          <c:idx val="1"/>
          <c:order val="1"/>
          <c:tx>
            <c:strRef>
              <c:f>'Latrines by Type Buh-Chip'!$H$2:$H$3</c:f>
              <c:strCache>
                <c:ptCount val="2"/>
                <c:pt idx="1">
                  <c:v>Pit</c:v>
                </c:pt>
              </c:strCache>
            </c:strRef>
          </c:tx>
          <c:spPr>
            <a:solidFill>
              <a:schemeClr val="bg2">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0BC6-433B-9E27-61E3415AF7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'Latrines by Type Buh-Chip'!$E$4:$F$8</c:f>
              <c:multiLvlStrCache>
                <c:ptCount val="5"/>
                <c:lvl>
                  <c:pt idx="0">
                    <c:v>CHC Grads (32)</c:v>
                  </c:pt>
                  <c:pt idx="1">
                    <c:v>Non-Grads (15)</c:v>
                  </c:pt>
                  <c:pt idx="3">
                    <c:v>CHC Grads (42)</c:v>
                  </c:pt>
                  <c:pt idx="4">
                    <c:v>Non-Grads (16)</c:v>
                  </c:pt>
                </c:lvl>
                <c:lvl>
                  <c:pt idx="0">
                    <c:v>Buhera</c:v>
                  </c:pt>
                  <c:pt idx="2">
                    <c:v> </c:v>
                  </c:pt>
                  <c:pt idx="3">
                    <c:v>Chipinge</c:v>
                  </c:pt>
                </c:lvl>
              </c:multiLvlStrCache>
            </c:multiLvlStrRef>
          </c:cat>
          <c:val>
            <c:numRef>
              <c:f>'Latrines by Type Buh-Chip'!$H$4:$H$8</c:f>
              <c:numCache>
                <c:formatCode>0%</c:formatCode>
                <c:ptCount val="5"/>
                <c:pt idx="0">
                  <c:v>0.24</c:v>
                </c:pt>
                <c:pt idx="1">
                  <c:v>0</c:v>
                </c:pt>
                <c:pt idx="3">
                  <c:v>0.45238095238095238</c:v>
                </c:pt>
                <c:pt idx="4">
                  <c:v>0.1875</c:v>
                </c:pt>
              </c:numCache>
            </c:numRef>
          </c:val>
          <c:extLst>
            <c:ext xmlns:c16="http://schemas.microsoft.com/office/drawing/2014/chart" uri="{C3380CC4-5D6E-409C-BE32-E72D297353CC}">
              <c16:uniqueId val="{00000003-0BC6-433B-9E27-61E3415AF745}"/>
            </c:ext>
          </c:extLst>
        </c:ser>
        <c:ser>
          <c:idx val="2"/>
          <c:order val="2"/>
          <c:tx>
            <c:strRef>
              <c:f>'Latrines by Type Buh-Chip'!$I$2:$I$3</c:f>
              <c:strCache>
                <c:ptCount val="2"/>
                <c:pt idx="1">
                  <c:v>Temporary Pit</c:v>
                </c:pt>
              </c:strCache>
            </c:strRef>
          </c:tx>
          <c:spPr>
            <a:solidFill>
              <a:srgbClr val="FFC000">
                <a:alpha val="7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'Latrines by Type Buh-Chip'!$E$4:$F$8</c:f>
              <c:multiLvlStrCache>
                <c:ptCount val="5"/>
                <c:lvl>
                  <c:pt idx="0">
                    <c:v>CHC Grads (32)</c:v>
                  </c:pt>
                  <c:pt idx="1">
                    <c:v>Non-Grads (15)</c:v>
                  </c:pt>
                  <c:pt idx="3">
                    <c:v>CHC Grads (42)</c:v>
                  </c:pt>
                  <c:pt idx="4">
                    <c:v>Non-Grads (16)</c:v>
                  </c:pt>
                </c:lvl>
                <c:lvl>
                  <c:pt idx="0">
                    <c:v>Buhera</c:v>
                  </c:pt>
                  <c:pt idx="2">
                    <c:v> </c:v>
                  </c:pt>
                  <c:pt idx="3">
                    <c:v>Chipinge</c:v>
                  </c:pt>
                </c:lvl>
              </c:multiLvlStrCache>
            </c:multiLvlStrRef>
          </c:cat>
          <c:val>
            <c:numRef>
              <c:f>'Latrines by Type Buh-Chip'!$I$4:$I$8</c:f>
              <c:numCache>
                <c:formatCode>0%</c:formatCode>
                <c:ptCount val="5"/>
                <c:pt idx="0">
                  <c:v>0.04</c:v>
                </c:pt>
                <c:pt idx="1">
                  <c:v>6.6666666666666666E-2</c:v>
                </c:pt>
                <c:pt idx="3">
                  <c:v>0.30952380952380953</c:v>
                </c:pt>
                <c:pt idx="4">
                  <c:v>0.6875</c:v>
                </c:pt>
              </c:numCache>
            </c:numRef>
          </c:val>
          <c:extLst>
            <c:ext xmlns:c16="http://schemas.microsoft.com/office/drawing/2014/chart" uri="{C3380CC4-5D6E-409C-BE32-E72D297353CC}">
              <c16:uniqueId val="{00000004-0BC6-433B-9E27-61E3415AF745}"/>
            </c:ext>
          </c:extLst>
        </c:ser>
        <c:ser>
          <c:idx val="4"/>
          <c:order val="3"/>
          <c:tx>
            <c:strRef>
              <c:f>'Latrines by Type Buh-Chip'!$J$2:$J$3</c:f>
              <c:strCache>
                <c:ptCount val="2"/>
                <c:pt idx="1">
                  <c:v>Temporary Pit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'Latrines by Type Buh-Chip'!$E$4:$F$8</c:f>
              <c:multiLvlStrCache>
                <c:ptCount val="5"/>
                <c:lvl>
                  <c:pt idx="0">
                    <c:v>CHC Grads (32)</c:v>
                  </c:pt>
                  <c:pt idx="1">
                    <c:v>Non-Grads (15)</c:v>
                  </c:pt>
                  <c:pt idx="3">
                    <c:v>CHC Grads (42)</c:v>
                  </c:pt>
                  <c:pt idx="4">
                    <c:v>Non-Grads (16)</c:v>
                  </c:pt>
                </c:lvl>
                <c:lvl>
                  <c:pt idx="0">
                    <c:v>Buhera</c:v>
                  </c:pt>
                  <c:pt idx="2">
                    <c:v> </c:v>
                  </c:pt>
                  <c:pt idx="3">
                    <c:v>Chipinge</c:v>
                  </c:pt>
                </c:lvl>
              </c:multiLvlStrCache>
            </c:multiLvlStrRef>
          </c:cat>
          <c:val>
            <c:numRef>
              <c:f>'Latrines by Type Buh-Chip'!$J$4:$J$8</c:f>
              <c:numCache>
                <c:formatCode>General</c:formatCode>
                <c:ptCount val="5"/>
              </c:numCache>
            </c:numRef>
          </c:val>
          <c:extLst>
            <c:ext xmlns:c16="http://schemas.microsoft.com/office/drawing/2014/chart" uri="{C3380CC4-5D6E-409C-BE32-E72D297353CC}">
              <c16:uniqueId val="{00000005-0BC6-433B-9E27-61E3415AF745}"/>
            </c:ext>
          </c:extLst>
        </c:ser>
        <c:dLbls>
          <c:dLblPos val="ctr"/>
          <c:showLegendKey val="0"/>
          <c:showVal val="1"/>
          <c:showCatName val="0"/>
          <c:showSerName val="0"/>
          <c:showPercent val="0"/>
          <c:showBubbleSize val="0"/>
        </c:dLbls>
        <c:gapWidth val="79"/>
        <c:overlap val="100"/>
        <c:axId val="127765936"/>
        <c:axId val="185486944"/>
      </c:barChart>
      <c:catAx>
        <c:axId val="127765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120" normalizeH="0" baseline="0">
                <a:solidFill>
                  <a:schemeClr val="tx1">
                    <a:lumMod val="65000"/>
                    <a:lumOff val="35000"/>
                  </a:schemeClr>
                </a:solidFill>
                <a:latin typeface="+mn-lt"/>
                <a:ea typeface="+mn-ea"/>
                <a:cs typeface="+mn-cs"/>
              </a:defRPr>
            </a:pPr>
            <a:endParaRPr lang="en-US"/>
          </a:p>
        </c:txPr>
        <c:crossAx val="185486944"/>
        <c:crosses val="autoZero"/>
        <c:auto val="1"/>
        <c:lblAlgn val="ctr"/>
        <c:lblOffset val="100"/>
        <c:noMultiLvlLbl val="0"/>
      </c:catAx>
      <c:valAx>
        <c:axId val="185486944"/>
        <c:scaling>
          <c:orientation val="minMax"/>
        </c:scaling>
        <c:delete val="1"/>
        <c:axPos val="l"/>
        <c:numFmt formatCode="0%" sourceLinked="1"/>
        <c:majorTickMark val="none"/>
        <c:minorTickMark val="none"/>
        <c:tickLblPos val="nextTo"/>
        <c:crossAx val="12776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 to F Latrine Ownership'!$F$3</c:f>
              <c:strCache>
                <c:ptCount val="1"/>
                <c:pt idx="0">
                  <c:v>Male-Headed Households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 to F Latrine Ownership'!$E$4:$E$5</c:f>
              <c:strCache>
                <c:ptCount val="2"/>
                <c:pt idx="0">
                  <c:v>CHC Graduates</c:v>
                </c:pt>
                <c:pt idx="1">
                  <c:v>Non-Grads</c:v>
                </c:pt>
              </c:strCache>
            </c:strRef>
          </c:cat>
          <c:val>
            <c:numRef>
              <c:f>'M to F Latrine Ownership'!$F$4:$F$5</c:f>
              <c:numCache>
                <c:formatCode>0%</c:formatCode>
                <c:ptCount val="2"/>
                <c:pt idx="0">
                  <c:v>0.58299999999999996</c:v>
                </c:pt>
                <c:pt idx="1">
                  <c:v>0.41168831168831166</c:v>
                </c:pt>
              </c:numCache>
            </c:numRef>
          </c:val>
          <c:extLst>
            <c:ext xmlns:c16="http://schemas.microsoft.com/office/drawing/2014/chart" uri="{C3380CC4-5D6E-409C-BE32-E72D297353CC}">
              <c16:uniqueId val="{00000000-4F28-4AAD-A01B-E0D41500300F}"/>
            </c:ext>
          </c:extLst>
        </c:ser>
        <c:ser>
          <c:idx val="1"/>
          <c:order val="1"/>
          <c:tx>
            <c:strRef>
              <c:f>'M to F Latrine Ownership'!$G$3</c:f>
              <c:strCache>
                <c:ptCount val="1"/>
                <c:pt idx="0">
                  <c:v>Female-Headed Households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 to F Latrine Ownership'!$E$4:$E$5</c:f>
              <c:strCache>
                <c:ptCount val="2"/>
                <c:pt idx="0">
                  <c:v>CHC Graduates</c:v>
                </c:pt>
                <c:pt idx="1">
                  <c:v>Non-Grads</c:v>
                </c:pt>
              </c:strCache>
            </c:strRef>
          </c:cat>
          <c:val>
            <c:numRef>
              <c:f>'M to F Latrine Ownership'!$G$4:$G$5</c:f>
              <c:numCache>
                <c:formatCode>0%</c:formatCode>
                <c:ptCount val="2"/>
                <c:pt idx="0">
                  <c:v>0.69699999999999995</c:v>
                </c:pt>
                <c:pt idx="1">
                  <c:v>0.31337662337662342</c:v>
                </c:pt>
              </c:numCache>
            </c:numRef>
          </c:val>
          <c:extLst>
            <c:ext xmlns:c16="http://schemas.microsoft.com/office/drawing/2014/chart" uri="{C3380CC4-5D6E-409C-BE32-E72D297353CC}">
              <c16:uniqueId val="{00000001-4F28-4AAD-A01B-E0D41500300F}"/>
            </c:ext>
          </c:extLst>
        </c:ser>
        <c:dLbls>
          <c:showLegendKey val="0"/>
          <c:showVal val="0"/>
          <c:showCatName val="0"/>
          <c:showSerName val="0"/>
          <c:showPercent val="0"/>
          <c:showBubbleSize val="0"/>
        </c:dLbls>
        <c:gapWidth val="36"/>
        <c:axId val="185488512"/>
        <c:axId val="185488904"/>
      </c:barChart>
      <c:catAx>
        <c:axId val="18548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5488904"/>
        <c:crosses val="autoZero"/>
        <c:auto val="1"/>
        <c:lblAlgn val="ctr"/>
        <c:lblOffset val="100"/>
        <c:noMultiLvlLbl val="0"/>
      </c:catAx>
      <c:valAx>
        <c:axId val="185488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5488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'4Gs Sel Hyg'!$N$3</c:f>
              <c:strCache>
                <c:ptCount val="1"/>
                <c:pt idx="0">
                  <c:v>CHC Graduates 
(n = 105)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'4Gs Sel Hyg'!$M$4:$M$10</c:f>
              <c:strCache>
                <c:ptCount val="7"/>
                <c:pt idx="0">
                  <c:v>Full 4 Handwashing</c:v>
                </c:pt>
                <c:pt idx="1">
                  <c:v>Reported HW w/ Soap/ash after Toilet</c:v>
                </c:pt>
                <c:pt idx="2">
                  <c:v>Reported HW w/ Soap/ash Today</c:v>
                </c:pt>
                <c:pt idx="3">
                  <c:v>Reported no HW w/ Soap/ash in last week</c:v>
                </c:pt>
                <c:pt idx="4">
                  <c:v>% of Latrines with Fly Barrier</c:v>
                </c:pt>
                <c:pt idx="5">
                  <c:v>Reported Field OD</c:v>
                </c:pt>
                <c:pt idx="6">
                  <c:v>Reported diarrhea in last 2 weeks</c:v>
                </c:pt>
              </c:strCache>
            </c:strRef>
          </c:cat>
          <c:val>
            <c:numRef>
              <c:f>'4Gs Sel Hyg'!$N$4:$N$10</c:f>
              <c:numCache>
                <c:formatCode>0%</c:formatCode>
                <c:ptCount val="7"/>
                <c:pt idx="0">
                  <c:v>0.1</c:v>
                </c:pt>
                <c:pt idx="1">
                  <c:v>0.82</c:v>
                </c:pt>
                <c:pt idx="2">
                  <c:v>0.68</c:v>
                </c:pt>
                <c:pt idx="3">
                  <c:v>0.11</c:v>
                </c:pt>
                <c:pt idx="4">
                  <c:v>8.9552238805970144E-2</c:v>
                </c:pt>
                <c:pt idx="5">
                  <c:v>5.7142857142857141E-2</c:v>
                </c:pt>
                <c:pt idx="6">
                  <c:v>0.17</c:v>
                </c:pt>
              </c:numCache>
            </c:numRef>
          </c:val>
          <c:extLst>
            <c:ext xmlns:c16="http://schemas.microsoft.com/office/drawing/2014/chart" uri="{C3380CC4-5D6E-409C-BE32-E72D297353CC}">
              <c16:uniqueId val="{00000000-BF62-4328-A20F-AC3359F23667}"/>
            </c:ext>
          </c:extLst>
        </c:ser>
        <c:ser>
          <c:idx val="1"/>
          <c:order val="1"/>
          <c:tx>
            <c:strRef>
              <c:f>'4Gs Sel Hyg'!$O$3</c:f>
              <c:strCache>
                <c:ptCount val="1"/>
                <c:pt idx="0">
                  <c:v>Non-Grads 
(n = 77)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'4Gs Sel Hyg'!$M$4:$M$10</c:f>
              <c:strCache>
                <c:ptCount val="7"/>
                <c:pt idx="0">
                  <c:v>Full 4 Handwashing</c:v>
                </c:pt>
                <c:pt idx="1">
                  <c:v>Reported HW w/ Soap/ash after Toilet</c:v>
                </c:pt>
                <c:pt idx="2">
                  <c:v>Reported HW w/ Soap/ash Today</c:v>
                </c:pt>
                <c:pt idx="3">
                  <c:v>Reported no HW w/ Soap/ash in last week</c:v>
                </c:pt>
                <c:pt idx="4">
                  <c:v>% of Latrines with Fly Barrier</c:v>
                </c:pt>
                <c:pt idx="5">
                  <c:v>Reported Field OD</c:v>
                </c:pt>
                <c:pt idx="6">
                  <c:v>Reported diarrhea in last 2 weeks</c:v>
                </c:pt>
              </c:strCache>
            </c:strRef>
          </c:cat>
          <c:val>
            <c:numRef>
              <c:f>'4Gs Sel Hyg'!$O$4:$O$10</c:f>
              <c:numCache>
                <c:formatCode>0%</c:formatCode>
                <c:ptCount val="7"/>
                <c:pt idx="0">
                  <c:v>0</c:v>
                </c:pt>
                <c:pt idx="1">
                  <c:v>0.62194805194805192</c:v>
                </c:pt>
                <c:pt idx="2">
                  <c:v>0.43259740259740265</c:v>
                </c:pt>
                <c:pt idx="3">
                  <c:v>0.27480519480519483</c:v>
                </c:pt>
                <c:pt idx="4">
                  <c:v>3.4632034632034632E-2</c:v>
                </c:pt>
                <c:pt idx="5">
                  <c:v>0.24675324675324675</c:v>
                </c:pt>
                <c:pt idx="6">
                  <c:v>0.26441558441558438</c:v>
                </c:pt>
              </c:numCache>
            </c:numRef>
          </c:val>
          <c:extLst>
            <c:ext xmlns:c16="http://schemas.microsoft.com/office/drawing/2014/chart" uri="{C3380CC4-5D6E-409C-BE32-E72D297353CC}">
              <c16:uniqueId val="{00000001-BF62-4328-A20F-AC3359F23667}"/>
            </c:ext>
          </c:extLst>
        </c:ser>
        <c:dLbls>
          <c:showLegendKey val="0"/>
          <c:showVal val="0"/>
          <c:showCatName val="0"/>
          <c:showSerName val="0"/>
          <c:showPercent val="0"/>
          <c:showBubbleSize val="0"/>
        </c:dLbls>
        <c:gapWidth val="36"/>
        <c:axId val="185489688"/>
        <c:axId val="185490080"/>
      </c:barChart>
      <c:catAx>
        <c:axId val="18548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490080"/>
        <c:crosses val="autoZero"/>
        <c:auto val="1"/>
        <c:lblAlgn val="ctr"/>
        <c:lblOffset val="100"/>
        <c:noMultiLvlLbl val="0"/>
      </c:catAx>
      <c:valAx>
        <c:axId val="185490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5489688"/>
        <c:crosses val="autoZero"/>
        <c:crossBetween val="between"/>
      </c:valAx>
      <c:spPr>
        <a:noFill/>
        <a:ln>
          <a:noFill/>
        </a:ln>
        <a:effectLst/>
      </c:spPr>
    </c:plotArea>
    <c:legend>
      <c:legendPos val="b"/>
      <c:layout>
        <c:manualLayout>
          <c:xMode val="edge"/>
          <c:yMode val="edge"/>
          <c:x val="0"/>
          <c:y val="0.83823075408635483"/>
          <c:w val="0.46077399292479743"/>
          <c:h val="0.120421164395682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'6Vs San (2)'!$G$2:$G$3</c:f>
              <c:strCache>
                <c:ptCount val="2"/>
                <c:pt idx="1">
                  <c:v>Toilet Present (with evidence of use)</c:v>
                </c:pt>
              </c:strCache>
            </c:strRef>
          </c:tx>
          <c:spPr>
            <a:solidFill>
              <a:srgbClr val="0070C0">
                <a:alpha val="58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'6Vs San (2)'!$E$4:$F$5</c:f>
              <c:multiLvlStrCache>
                <c:ptCount val="2"/>
                <c:lvl>
                  <c:pt idx="0">
                    <c:v>Pre-
CHC</c:v>
                  </c:pt>
                  <c:pt idx="1">
                    <c:v>2015</c:v>
                  </c:pt>
                </c:lvl>
                <c:lvl>
                  <c:pt idx="0">
                    <c:v>Village 7
(n = 18)</c:v>
                  </c:pt>
                </c:lvl>
              </c:multiLvlStrCache>
            </c:multiLvlStrRef>
          </c:cat>
          <c:val>
            <c:numRef>
              <c:f>'6Vs San (2)'!$G$4:$G$5</c:f>
              <c:numCache>
                <c:formatCode>0%</c:formatCode>
                <c:ptCount val="2"/>
                <c:pt idx="0">
                  <c:v>0.5</c:v>
                </c:pt>
                <c:pt idx="1">
                  <c:v>0.44</c:v>
                </c:pt>
              </c:numCache>
            </c:numRef>
          </c:val>
          <c:extLst>
            <c:ext xmlns:c16="http://schemas.microsoft.com/office/drawing/2014/chart" uri="{C3380CC4-5D6E-409C-BE32-E72D297353CC}">
              <c16:uniqueId val="{00000000-3933-47FF-B59B-99F319C38363}"/>
            </c:ext>
          </c:extLst>
        </c:ser>
        <c:ser>
          <c:idx val="1"/>
          <c:order val="1"/>
          <c:tx>
            <c:strRef>
              <c:f>'6Vs San (2)'!$H$2:$H$3</c:f>
              <c:strCache>
                <c:ptCount val="2"/>
                <c:pt idx="1">
                  <c:v>Other</c:v>
                </c:pt>
              </c:strCache>
            </c:strRef>
          </c:tx>
          <c:spPr>
            <a:solidFill>
              <a:schemeClr val="bg2">
                <a:lumMod val="50000"/>
              </a:schemeClr>
            </a:solidFill>
            <a:ln>
              <a:noFill/>
            </a:ln>
            <a:effectLst/>
          </c:spPr>
          <c:invertIfNegative val="0"/>
          <c:dLbls>
            <c:delete val="1"/>
          </c:dLbls>
          <c:cat>
            <c:multiLvlStrRef>
              <c:f>'6Vs San (2)'!$E$4:$F$5</c:f>
              <c:multiLvlStrCache>
                <c:ptCount val="2"/>
                <c:lvl>
                  <c:pt idx="0">
                    <c:v>Pre-
CHC</c:v>
                  </c:pt>
                  <c:pt idx="1">
                    <c:v>2015</c:v>
                  </c:pt>
                </c:lvl>
                <c:lvl>
                  <c:pt idx="0">
                    <c:v>Village 7
(n = 18)</c:v>
                  </c:pt>
                </c:lvl>
              </c:multiLvlStrCache>
            </c:multiLvlStrRef>
          </c:cat>
          <c:val>
            <c:numRef>
              <c:f>'6Vs San (2)'!$H$4:$H$5</c:f>
              <c:numCache>
                <c:formatCode>0%</c:formatCode>
                <c:ptCount val="2"/>
                <c:pt idx="0">
                  <c:v>0</c:v>
                </c:pt>
                <c:pt idx="1">
                  <c:v>0</c:v>
                </c:pt>
              </c:numCache>
            </c:numRef>
          </c:val>
          <c:extLst>
            <c:ext xmlns:c16="http://schemas.microsoft.com/office/drawing/2014/chart" uri="{C3380CC4-5D6E-409C-BE32-E72D297353CC}">
              <c16:uniqueId val="{00000001-3933-47FF-B59B-99F319C38363}"/>
            </c:ext>
          </c:extLst>
        </c:ser>
        <c:ser>
          <c:idx val="2"/>
          <c:order val="2"/>
          <c:tx>
            <c:strRef>
              <c:f>'6Vs San (2)'!$I$2:$I$3</c:f>
              <c:strCache>
                <c:ptCount val="2"/>
                <c:pt idx="1">
                  <c:v>Cat Sanitation</c:v>
                </c:pt>
              </c:strCache>
            </c:strRef>
          </c:tx>
          <c:spPr>
            <a:solidFill>
              <a:srgbClr val="FFC000">
                <a:alpha val="76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'6Vs San (2)'!$E$4:$F$5</c:f>
              <c:multiLvlStrCache>
                <c:ptCount val="2"/>
                <c:lvl>
                  <c:pt idx="0">
                    <c:v>Pre-
CHC</c:v>
                  </c:pt>
                  <c:pt idx="1">
                    <c:v>2015</c:v>
                  </c:pt>
                </c:lvl>
                <c:lvl>
                  <c:pt idx="0">
                    <c:v>Village 7
(n = 18)</c:v>
                  </c:pt>
                </c:lvl>
              </c:multiLvlStrCache>
            </c:multiLvlStrRef>
          </c:cat>
          <c:val>
            <c:numRef>
              <c:f>'6Vs San (2)'!$I$4:$I$5</c:f>
              <c:numCache>
                <c:formatCode>0%</c:formatCode>
                <c:ptCount val="2"/>
                <c:pt idx="0">
                  <c:v>0.06</c:v>
                </c:pt>
                <c:pt idx="1">
                  <c:v>0.17</c:v>
                </c:pt>
              </c:numCache>
            </c:numRef>
          </c:val>
          <c:extLst>
            <c:ext xmlns:c16="http://schemas.microsoft.com/office/drawing/2014/chart" uri="{C3380CC4-5D6E-409C-BE32-E72D297353CC}">
              <c16:uniqueId val="{00000002-3933-47FF-B59B-99F319C38363}"/>
            </c:ext>
          </c:extLst>
        </c:ser>
        <c:ser>
          <c:idx val="3"/>
          <c:order val="3"/>
          <c:tx>
            <c:strRef>
              <c:f>'6Vs San (2)'!$J$2:$J$3</c:f>
              <c:strCache>
                <c:ptCount val="2"/>
                <c:pt idx="1">
                  <c:v>OD (Adjusted)</c:v>
                </c:pt>
              </c:strCache>
            </c:strRef>
          </c:tx>
          <c:spPr>
            <a:solidFill>
              <a:srgbClr val="C00000">
                <a:alpha val="78000"/>
              </a:srgbClr>
            </a:solidFill>
            <a:ln>
              <a:noFill/>
            </a:ln>
            <a:effectLst/>
          </c:spPr>
          <c:invertIfNegative val="0"/>
          <c:dLbls>
            <c:dLbl>
              <c:idx val="0"/>
              <c:layout/>
              <c:tx>
                <c:rich>
                  <a:bodyPr/>
                  <a:lstStyle/>
                  <a:p>
                    <a:fld id="{CAFEFF70-BEC1-4684-B089-2B47176E205F}" type="VALUE">
                      <a:rPr lang="en-US">
                        <a:solidFill>
                          <a:sysClr val="windowText" lastClr="000000"/>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933-47FF-B59B-99F319C3836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'6Vs San (2)'!$E$4:$F$5</c:f>
              <c:multiLvlStrCache>
                <c:ptCount val="2"/>
                <c:lvl>
                  <c:pt idx="0">
                    <c:v>Pre-
CHC</c:v>
                  </c:pt>
                  <c:pt idx="1">
                    <c:v>2015</c:v>
                  </c:pt>
                </c:lvl>
                <c:lvl>
                  <c:pt idx="0">
                    <c:v>Village 7
(n = 18)</c:v>
                  </c:pt>
                </c:lvl>
              </c:multiLvlStrCache>
            </c:multiLvlStrRef>
          </c:cat>
          <c:val>
            <c:numRef>
              <c:f>'6Vs San (2)'!$J$4:$J$5</c:f>
              <c:numCache>
                <c:formatCode>0%</c:formatCode>
                <c:ptCount val="2"/>
                <c:pt idx="0">
                  <c:v>0.44</c:v>
                </c:pt>
                <c:pt idx="1">
                  <c:v>0.39</c:v>
                </c:pt>
              </c:numCache>
            </c:numRef>
          </c:val>
          <c:extLst>
            <c:ext xmlns:c16="http://schemas.microsoft.com/office/drawing/2014/chart" uri="{C3380CC4-5D6E-409C-BE32-E72D297353CC}">
              <c16:uniqueId val="{00000004-3933-47FF-B59B-99F319C38363}"/>
            </c:ext>
          </c:extLst>
        </c:ser>
        <c:dLbls>
          <c:dLblPos val="ctr"/>
          <c:showLegendKey val="0"/>
          <c:showVal val="1"/>
          <c:showCatName val="0"/>
          <c:showSerName val="0"/>
          <c:showPercent val="0"/>
          <c:showBubbleSize val="0"/>
        </c:dLbls>
        <c:gapWidth val="79"/>
        <c:overlap val="100"/>
        <c:axId val="351062968"/>
        <c:axId val="211517944"/>
      </c:barChart>
      <c:catAx>
        <c:axId val="351062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120" normalizeH="0" baseline="0">
                <a:solidFill>
                  <a:schemeClr val="tx1">
                    <a:lumMod val="65000"/>
                    <a:lumOff val="35000"/>
                  </a:schemeClr>
                </a:solidFill>
                <a:latin typeface="+mn-lt"/>
                <a:ea typeface="+mn-ea"/>
                <a:cs typeface="+mn-cs"/>
              </a:defRPr>
            </a:pPr>
            <a:endParaRPr lang="en-US"/>
          </a:p>
        </c:txPr>
        <c:crossAx val="211517944"/>
        <c:crosses val="autoZero"/>
        <c:auto val="1"/>
        <c:lblAlgn val="ctr"/>
        <c:lblOffset val="100"/>
        <c:noMultiLvlLbl val="0"/>
      </c:catAx>
      <c:valAx>
        <c:axId val="211517944"/>
        <c:scaling>
          <c:orientation val="minMax"/>
        </c:scaling>
        <c:delete val="1"/>
        <c:axPos val="l"/>
        <c:numFmt formatCode="0%" sourceLinked="1"/>
        <c:majorTickMark val="none"/>
        <c:minorTickMark val="none"/>
        <c:tickLblPos val="nextTo"/>
        <c:crossAx val="351062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0.31816</cdr:x>
      <cdr:y>0.0722</cdr:y>
    </cdr:from>
    <cdr:to>
      <cdr:x>0.47813</cdr:x>
      <cdr:y>0.38961</cdr:y>
    </cdr:to>
    <cdr:sp macro="" textlink="">
      <cdr:nvSpPr>
        <cdr:cNvPr id="2" name="Oval 1"/>
        <cdr:cNvSpPr/>
      </cdr:nvSpPr>
      <cdr:spPr>
        <a:xfrm xmlns:a="http://schemas.openxmlformats.org/drawingml/2006/main">
          <a:off x="3345677" y="377008"/>
          <a:ext cx="1682180" cy="165736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0.71138</cdr:x>
      <cdr:y>0.38035</cdr:y>
    </cdr:from>
    <cdr:to>
      <cdr:x>0.87135</cdr:x>
      <cdr:y>0.69776</cdr:y>
    </cdr:to>
    <cdr:sp macro="" textlink="">
      <cdr:nvSpPr>
        <cdr:cNvPr id="3" name="Oval 2"/>
        <cdr:cNvSpPr/>
      </cdr:nvSpPr>
      <cdr:spPr>
        <a:xfrm xmlns:a="http://schemas.openxmlformats.org/drawingml/2006/main">
          <a:off x="7480597" y="1986009"/>
          <a:ext cx="1682180" cy="165736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13820-6AA1-46EB-AB20-D0AF4BF241BA}" type="datetimeFigureOut">
              <a:rPr lang="en-US" smtClean="0"/>
              <a:t>10/29/2015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80B35-AAB5-4B54-93D9-75ED3306F7DB}" type="slidenum">
              <a:rPr lang="en-US" smtClean="0"/>
              <a:t>‹#›</a:t>
            </a:fld>
            <a:endParaRPr lang="en-US"/>
          </a:p>
        </p:txBody>
      </p:sp>
    </p:spTree>
    <p:extLst>
      <p:ext uri="{BB962C8B-B14F-4D97-AF65-F5344CB8AC3E}">
        <p14:creationId xmlns:p14="http://schemas.microsoft.com/office/powerpoint/2010/main" val="50940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line represents the average</a:t>
            </a:r>
            <a:r>
              <a:rPr lang="en-US" baseline="0" dirty="0" smtClean="0"/>
              <a:t> of the whole study and is the only important line in the graph.</a:t>
            </a:r>
          </a:p>
          <a:p>
            <a:endParaRPr lang="en-US" baseline="0" dirty="0" smtClean="0"/>
          </a:p>
          <a:p>
            <a:r>
              <a:rPr lang="en-US" baseline="0" dirty="0" smtClean="0"/>
              <a:t>The line climbs as more and more of the original 5 ODF criteria were applied to the households.  It starts with the most basic criterion – presence of a functioning latrine, and then adds more and more of the criteria until you reach the top right, where only 8% of survey respondents had a clean, functioning latrine with a lid over the hole and a hand-washing facility with soap or ash and evidence of their use.</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4</a:t>
            </a:fld>
            <a:endParaRPr lang="en-US"/>
          </a:p>
        </p:txBody>
      </p:sp>
    </p:spTree>
    <p:extLst>
      <p:ext uri="{BB962C8B-B14F-4D97-AF65-F5344CB8AC3E}">
        <p14:creationId xmlns:p14="http://schemas.microsoft.com/office/powerpoint/2010/main" val="60115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Amongst CHC graduates,</a:t>
            </a:r>
            <a:r>
              <a:rPr lang="en-US" baseline="0" dirty="0" smtClean="0"/>
              <a:t> female-headed households were actually more likely to own a latrine than male-headed households, though it was not a statistically significant difference (70% vs 58%, p=0.25).</a:t>
            </a:r>
          </a:p>
          <a:p>
            <a:endParaRPr lang="en-US" baseline="0" dirty="0" smtClean="0"/>
          </a:p>
          <a:p>
            <a:r>
              <a:rPr lang="en-US" baseline="0" dirty="0" smtClean="0"/>
              <a:t>However, when compared to non-graduate male-headed households having a higher ownership rate, this finding suggests that the CHC program did have some effect on women’s self-efficacy in regards to sanitation.  It also suggests that having a decision-maker enroll in the program can lead to more change, as women made up most of the club membership.</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15</a:t>
            </a:fld>
            <a:endParaRPr lang="en-US"/>
          </a:p>
        </p:txBody>
      </p:sp>
    </p:spTree>
    <p:extLst>
      <p:ext uri="{BB962C8B-B14F-4D97-AF65-F5344CB8AC3E}">
        <p14:creationId xmlns:p14="http://schemas.microsoft.com/office/powerpoint/2010/main" val="233243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4 HW’ refers</a:t>
            </a:r>
            <a:r>
              <a:rPr lang="en-US" baseline="0" dirty="0" smtClean="0"/>
              <a:t> to a household meeting the following 4 criteria:</a:t>
            </a:r>
          </a:p>
          <a:p>
            <a:pPr marL="228600" indent="-228600">
              <a:buAutoNum type="arabicParenR"/>
            </a:pPr>
            <a:r>
              <a:rPr lang="en-US" baseline="0" dirty="0" smtClean="0"/>
              <a:t>HWF present</a:t>
            </a:r>
          </a:p>
          <a:p>
            <a:pPr marL="228600" indent="-228600">
              <a:buAutoNum type="arabicParenR"/>
            </a:pPr>
            <a:r>
              <a:rPr lang="en-US" baseline="0" dirty="0" smtClean="0"/>
              <a:t>Water present</a:t>
            </a:r>
          </a:p>
          <a:p>
            <a:pPr marL="228600" indent="-228600">
              <a:buAutoNum type="arabicParenR"/>
            </a:pPr>
            <a:r>
              <a:rPr lang="en-US" baseline="0" dirty="0" smtClean="0"/>
              <a:t>Soap/ash present</a:t>
            </a:r>
          </a:p>
          <a:p>
            <a:pPr marL="228600" indent="-228600">
              <a:buAutoNum type="arabicParenR"/>
            </a:pPr>
            <a:r>
              <a:rPr lang="en-US" baseline="0" dirty="0" smtClean="0"/>
              <a:t>Evidence of recent use</a:t>
            </a:r>
          </a:p>
          <a:p>
            <a:pPr marL="0" indent="0">
              <a:buNone/>
            </a:pPr>
            <a:r>
              <a:rPr lang="en-US" baseline="0" dirty="0" smtClean="0"/>
              <a:t>Graduates significantly outperformed non-graduates on Full 4 HW at 10% vs 0%, p&lt;0.005.  </a:t>
            </a:r>
          </a:p>
          <a:p>
            <a:pPr marL="0" indent="0">
              <a:buNone/>
            </a:pPr>
            <a:endParaRPr lang="en-US" baseline="0" dirty="0" smtClean="0"/>
          </a:p>
          <a:p>
            <a:pPr marL="0" indent="0">
              <a:buNone/>
            </a:pPr>
            <a:r>
              <a:rPr lang="en-US" baseline="0" dirty="0" smtClean="0"/>
              <a:t>The next three columns show comparisons of non-verifiable data: how many households reported washing their hands with soap/ash after using the toilet, on the day of the survey, and not in the last week at all.  At the least, these results show that graduates had a better knowledge of what HW behaviors were desirable.</a:t>
            </a:r>
          </a:p>
          <a:p>
            <a:pPr marL="0" indent="0">
              <a:buNone/>
            </a:pPr>
            <a:endParaRPr lang="en-US" baseline="0" dirty="0" smtClean="0"/>
          </a:p>
          <a:p>
            <a:pPr marL="0" indent="0">
              <a:buNone/>
            </a:pPr>
            <a:r>
              <a:rPr lang="en-US" baseline="0" dirty="0" smtClean="0"/>
              <a:t>The percentage of latrines with fly barriers was low all-around at 9% of grads and 3% of non-grads, marking another area needing improvement.</a:t>
            </a:r>
          </a:p>
          <a:p>
            <a:pPr marL="0" indent="0">
              <a:buNone/>
            </a:pPr>
            <a:endParaRPr lang="en-US" baseline="0" dirty="0" smtClean="0"/>
          </a:p>
          <a:p>
            <a:pPr marL="0" indent="0">
              <a:buNone/>
            </a:pPr>
            <a:r>
              <a:rPr lang="en-US" baseline="0" dirty="0" smtClean="0"/>
              <a:t>Reported OD while working in the fields was significantly lower amongst CHC graduates, but was similarly unverifiable by the research team (6% vs 25%, p&lt;0.0005).</a:t>
            </a:r>
          </a:p>
          <a:p>
            <a:pPr marL="0" indent="0">
              <a:buNone/>
            </a:pPr>
            <a:endParaRPr lang="en-US" baseline="0" dirty="0" smtClean="0"/>
          </a:p>
          <a:p>
            <a:pPr marL="0" indent="0">
              <a:buNone/>
            </a:pPr>
            <a:r>
              <a:rPr lang="en-US" baseline="0" dirty="0" smtClean="0"/>
              <a:t>Reported diarrhea in the last 2 weeks was higher amongst non-graduates, but not significantly so (17% vs 26%, p=0.14).</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16</a:t>
            </a:fld>
            <a:endParaRPr lang="en-US"/>
          </a:p>
        </p:txBody>
      </p:sp>
    </p:spTree>
    <p:extLst>
      <p:ext uri="{BB962C8B-B14F-4D97-AF65-F5344CB8AC3E}">
        <p14:creationId xmlns:p14="http://schemas.microsoft.com/office/powerpoint/2010/main" val="46690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17</a:t>
            </a:fld>
            <a:endParaRPr lang="en-US"/>
          </a:p>
        </p:txBody>
      </p:sp>
    </p:spTree>
    <p:extLst>
      <p:ext uri="{BB962C8B-B14F-4D97-AF65-F5344CB8AC3E}">
        <p14:creationId xmlns:p14="http://schemas.microsoft.com/office/powerpoint/2010/main" val="301087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18</a:t>
            </a:fld>
            <a:endParaRPr lang="en-US"/>
          </a:p>
        </p:txBody>
      </p:sp>
    </p:spTree>
    <p:extLst>
      <p:ext uri="{BB962C8B-B14F-4D97-AF65-F5344CB8AC3E}">
        <p14:creationId xmlns:p14="http://schemas.microsoft.com/office/powerpoint/2010/main" val="138822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perception problem - What do</a:t>
            </a:r>
            <a:r>
              <a:rPr lang="en-US" baseline="0" dirty="0" smtClean="0"/>
              <a:t> you mean here?</a:t>
            </a:r>
            <a:endParaRPr lang="en-US" dirty="0" smtClean="0"/>
          </a:p>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19</a:t>
            </a:fld>
            <a:endParaRPr lang="en-US"/>
          </a:p>
        </p:txBody>
      </p:sp>
    </p:spTree>
    <p:extLst>
      <p:ext uri="{BB962C8B-B14F-4D97-AF65-F5344CB8AC3E}">
        <p14:creationId xmlns:p14="http://schemas.microsoft.com/office/powerpoint/2010/main" val="13211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20</a:t>
            </a:fld>
            <a:endParaRPr lang="en-US"/>
          </a:p>
        </p:txBody>
      </p:sp>
    </p:spTree>
    <p:extLst>
      <p:ext uri="{BB962C8B-B14F-4D97-AF65-F5344CB8AC3E}">
        <p14:creationId xmlns:p14="http://schemas.microsoft.com/office/powerpoint/2010/main" val="320464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21</a:t>
            </a:fld>
            <a:endParaRPr lang="en-US"/>
          </a:p>
        </p:txBody>
      </p:sp>
    </p:spTree>
    <p:extLst>
      <p:ext uri="{BB962C8B-B14F-4D97-AF65-F5344CB8AC3E}">
        <p14:creationId xmlns:p14="http://schemas.microsoft.com/office/powerpoint/2010/main" val="396222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22</a:t>
            </a:fld>
            <a:endParaRPr lang="en-US"/>
          </a:p>
        </p:txBody>
      </p:sp>
    </p:spTree>
    <p:extLst>
      <p:ext uri="{BB962C8B-B14F-4D97-AF65-F5344CB8AC3E}">
        <p14:creationId xmlns:p14="http://schemas.microsoft.com/office/powerpoint/2010/main" val="58154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villages</a:t>
            </a:r>
            <a:r>
              <a:rPr lang="en-US" baseline="0" dirty="0" smtClean="0"/>
              <a:t> completed the PHHE portion over 7 years before the study.</a:t>
            </a:r>
          </a:p>
          <a:p>
            <a:endParaRPr lang="en-US" baseline="0" dirty="0" smtClean="0"/>
          </a:p>
          <a:p>
            <a:r>
              <a:rPr lang="en-US" baseline="0" dirty="0" smtClean="0"/>
              <a:t>2 districts were surveyed, with the study locations starred on the map on the next slide.  In each district, 3 CHC and 1 non-CHC village were surveyed.  The CHC village surveys included both graduates and non-graduates.</a:t>
            </a:r>
          </a:p>
          <a:p>
            <a:endParaRPr lang="en-US" baseline="0" dirty="0" smtClean="0"/>
          </a:p>
          <a:p>
            <a:r>
              <a:rPr lang="en-US" baseline="0" dirty="0" smtClean="0"/>
              <a:t>The non-CHC villages were neighboring villages, but the respondents were questioned to ensure that there was not significant ‘spillover’ from the nearby CHC villages.</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5</a:t>
            </a:fld>
            <a:endParaRPr lang="en-US"/>
          </a:p>
        </p:txBody>
      </p:sp>
    </p:spTree>
    <p:extLst>
      <p:ext uri="{BB962C8B-B14F-4D97-AF65-F5344CB8AC3E}">
        <p14:creationId xmlns:p14="http://schemas.microsoft.com/office/powerpoint/2010/main" val="246348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areas surveyed in </a:t>
            </a:r>
            <a:r>
              <a:rPr lang="en-US" baseline="0" dirty="0" err="1" smtClean="0"/>
              <a:t>Buhera</a:t>
            </a:r>
            <a:r>
              <a:rPr lang="en-US" baseline="0" dirty="0" smtClean="0"/>
              <a:t> and </a:t>
            </a:r>
            <a:r>
              <a:rPr lang="en-US" baseline="0" dirty="0" err="1" smtClean="0"/>
              <a:t>Chipinge</a:t>
            </a:r>
            <a:r>
              <a:rPr lang="en-US" baseline="0" dirty="0" smtClean="0"/>
              <a:t> were both dominated by subsistence agriculture. There were a few people employed as shopkeepers as well.  Both areas depended upon seasonal rains for their crops and had poor harvests the year before the study.</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7</a:t>
            </a:fld>
            <a:endParaRPr lang="en-US"/>
          </a:p>
        </p:txBody>
      </p:sp>
    </p:spTree>
    <p:extLst>
      <p:ext uri="{BB962C8B-B14F-4D97-AF65-F5344CB8AC3E}">
        <p14:creationId xmlns:p14="http://schemas.microsoft.com/office/powerpoint/2010/main" val="236617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4 villages were from </a:t>
            </a:r>
            <a:r>
              <a:rPr lang="en-US" dirty="0" err="1" smtClean="0"/>
              <a:t>Chipinge</a:t>
            </a:r>
            <a:r>
              <a:rPr lang="en-US" dirty="0" smtClean="0"/>
              <a:t>, and the last 4</a:t>
            </a:r>
            <a:r>
              <a:rPr lang="en-US" baseline="0" dirty="0" smtClean="0"/>
              <a:t> were from </a:t>
            </a:r>
            <a:r>
              <a:rPr lang="en-US" baseline="0" dirty="0" err="1" smtClean="0"/>
              <a:t>Buhera</a:t>
            </a:r>
            <a:r>
              <a:rPr lang="en-US" baseline="0" dirty="0" smtClean="0"/>
              <a:t>.  All of the villages were located nearby each other, and though they were not given an advance warning of our arrival, some houses knew we were coming because word had spread.  However, this had little impact on the study, because it was very obvious if someone had recently built either a latrine or HWF.</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9</a:t>
            </a:fld>
            <a:endParaRPr lang="en-US"/>
          </a:p>
        </p:txBody>
      </p:sp>
    </p:spTree>
    <p:extLst>
      <p:ext uri="{BB962C8B-B14F-4D97-AF65-F5344CB8AC3E}">
        <p14:creationId xmlns:p14="http://schemas.microsoft.com/office/powerpoint/2010/main" val="89932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‘Toilet’ included any sort of fixed-point</a:t>
            </a:r>
            <a:r>
              <a:rPr lang="en-US" baseline="0" dirty="0" smtClean="0"/>
              <a:t> defecation method with a superstructure – the three types were VIPs, Pit latrines, and temporary pit latrines. There also had to be evidence of the toilet’s use (well-trodden path, ash strewn in pit, </a:t>
            </a:r>
            <a:r>
              <a:rPr lang="en-US" baseline="0" dirty="0" err="1" smtClean="0"/>
              <a:t>etc</a:t>
            </a:r>
            <a:r>
              <a:rPr lang="en-US" baseline="0" dirty="0" smtClean="0"/>
              <a:t>)</a:t>
            </a:r>
          </a:p>
          <a:p>
            <a:endParaRPr lang="en-US" baseline="0" dirty="0" smtClean="0"/>
          </a:p>
          <a:p>
            <a:r>
              <a:rPr lang="en-US" baseline="0" dirty="0" smtClean="0"/>
              <a:t>If a latrine was present but clearly not in use, the house was counted as OD. This only happened 5 times throughout the study.</a:t>
            </a:r>
          </a:p>
          <a:p>
            <a:endParaRPr lang="en-US" baseline="0" dirty="0" smtClean="0"/>
          </a:p>
          <a:p>
            <a:r>
              <a:rPr lang="en-US" baseline="0" dirty="0" smtClean="0"/>
              <a:t>Cat sanitation was unverifiable, but it does at least hint at the better knowledge of proper sanitation by respondents.</a:t>
            </a:r>
          </a:p>
          <a:p>
            <a:endParaRPr lang="en-US" baseline="0" dirty="0" smtClean="0"/>
          </a:p>
          <a:p>
            <a:r>
              <a:rPr lang="en-US" baseline="0" dirty="0" smtClean="0"/>
              <a:t>‘Other’ includes people using neighbor’s or public latrines.</a:t>
            </a:r>
          </a:p>
          <a:p>
            <a:endParaRPr lang="en-US" baseline="0" dirty="0" smtClean="0"/>
          </a:p>
          <a:p>
            <a:r>
              <a:rPr lang="en-US" baseline="0" dirty="0" smtClean="0"/>
              <a:t>The one discrepancy between the comparisons is that the non-CHC villages were asked about pre-2010 sanitation practices, while CHC villagers were asked about pre-CHC practices.  But, this would only have altered 2-3 houses and lowered the ‘pre’ levels by a few percentage points (3-4%) down to 35%, and does not affect the statistical significance results reported below.</a:t>
            </a:r>
          </a:p>
          <a:p>
            <a:endParaRPr lang="en-US" baseline="0" dirty="0" smtClean="0"/>
          </a:p>
          <a:p>
            <a:r>
              <a:rPr lang="en-US" baseline="0" dirty="0" smtClean="0"/>
              <a:t>Amongst graduates, Toilet use increased by 13%, while use decreased by 4% amongst non-graduates.  Similarly, the of OD/CS of graduates dropped by 14%, compared to an 11% increase amongst non-graduates.</a:t>
            </a:r>
          </a:p>
          <a:p>
            <a:endParaRPr lang="en-US" baseline="0" dirty="0" smtClean="0"/>
          </a:p>
          <a:p>
            <a:r>
              <a:rPr lang="en-US" baseline="0" dirty="0" smtClean="0"/>
              <a:t>Differences in baseline levels of toilet coverage were not statistically significant (p&gt;0.1)</a:t>
            </a:r>
          </a:p>
          <a:p>
            <a:endParaRPr lang="en-US" baseline="0" dirty="0" smtClean="0"/>
          </a:p>
          <a:p>
            <a:r>
              <a:rPr lang="en-US" baseline="0" dirty="0" smtClean="0"/>
              <a:t>Toilet coverage at the time of the study was significantly different between the two groups, (60% vs 35%, p&lt;0.001)</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10</a:t>
            </a:fld>
            <a:endParaRPr lang="en-US"/>
          </a:p>
        </p:txBody>
      </p:sp>
    </p:spTree>
    <p:extLst>
      <p:ext uri="{BB962C8B-B14F-4D97-AF65-F5344CB8AC3E}">
        <p14:creationId xmlns:p14="http://schemas.microsoft.com/office/powerpoint/2010/main" val="227316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households that did not have a CHC graduate were completely left behind on sanitation progress, regressing significantly. </a:t>
            </a:r>
          </a:p>
          <a:p>
            <a:endParaRPr lang="en-US" baseline="0" dirty="0" smtClean="0"/>
          </a:p>
          <a:p>
            <a:r>
              <a:rPr lang="en-US" baseline="0" dirty="0" smtClean="0"/>
              <a:t>The only partial explanation is that Non-grads from CHC villages had a much lower repair/rebuild rate, at 25% compared to 59% for the CHC graduates, though this was not statistically significant (p=0.058).  Why they had such a low repair rate is unknown though. </a:t>
            </a:r>
          </a:p>
          <a:p>
            <a:endParaRPr lang="en-US" baseline="0" dirty="0" smtClean="0"/>
          </a:p>
          <a:p>
            <a:r>
              <a:rPr lang="en-US" baseline="0" dirty="0" smtClean="0"/>
              <a:t>More research needs to be done on why this happened, but the CHC program needs to improve on inclusiveness of non-graduates, perhaps even putting some emphasis on the ‘total sanitation’ of a village, similar to the CLTS focus on 100% coverage.</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11</a:t>
            </a:fld>
            <a:endParaRPr lang="en-US"/>
          </a:p>
        </p:txBody>
      </p:sp>
    </p:spTree>
    <p:extLst>
      <p:ext uri="{BB962C8B-B14F-4D97-AF65-F5344CB8AC3E}">
        <p14:creationId xmlns:p14="http://schemas.microsoft.com/office/powerpoint/2010/main" val="108633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collapse rate (includes collapses, fill ups and house-</a:t>
            </a:r>
            <a:r>
              <a:rPr lang="en-US" baseline="0" dirty="0" err="1" smtClean="0"/>
              <a:t>movings</a:t>
            </a:r>
            <a:r>
              <a:rPr lang="en-US" baseline="0" dirty="0" smtClean="0"/>
              <a:t>) was similar for all groups, about 40%.</a:t>
            </a:r>
          </a:p>
          <a:p>
            <a:endParaRPr lang="en-US" baseline="0" dirty="0" smtClean="0"/>
          </a:p>
          <a:p>
            <a:r>
              <a:rPr lang="en-US" baseline="0" dirty="0" smtClean="0"/>
              <a:t>Repair rates were very different, but not statistically significantly (59% vs 36%, p=0.058)</a:t>
            </a:r>
          </a:p>
          <a:p>
            <a:endParaRPr lang="en-US" baseline="0" dirty="0" smtClean="0"/>
          </a:p>
          <a:p>
            <a:r>
              <a:rPr lang="en-US" baseline="0" dirty="0" smtClean="0"/>
              <a:t>The percentage of houses improving their sanitation since the end of the CHC (2010) was significantly higher amongst CHC graduates (23% vs 10%, p&lt;0.05)</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12</a:t>
            </a:fld>
            <a:endParaRPr lang="en-US"/>
          </a:p>
        </p:txBody>
      </p:sp>
    </p:spTree>
    <p:extLst>
      <p:ext uri="{BB962C8B-B14F-4D97-AF65-F5344CB8AC3E}">
        <p14:creationId xmlns:p14="http://schemas.microsoft.com/office/powerpoint/2010/main" val="254028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breakdown of latrine types shows that CHC graduates</a:t>
            </a:r>
            <a:r>
              <a:rPr lang="en-US" baseline="0" dirty="0" smtClean="0"/>
              <a:t> built more permanent latrines on the whole, but, this graph hides a lot of intricacies shown in the next slide.</a:t>
            </a:r>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13</a:t>
            </a:fld>
            <a:endParaRPr lang="en-US"/>
          </a:p>
        </p:txBody>
      </p:sp>
    </p:spTree>
    <p:extLst>
      <p:ext uri="{BB962C8B-B14F-4D97-AF65-F5344CB8AC3E}">
        <p14:creationId xmlns:p14="http://schemas.microsoft.com/office/powerpoint/2010/main" val="76421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Latrine</a:t>
            </a:r>
            <a:r>
              <a:rPr lang="en-US" baseline="0" dirty="0" smtClean="0"/>
              <a:t> materials varied significantly by district.</a:t>
            </a:r>
          </a:p>
          <a:p>
            <a:endParaRPr lang="en-US" baseline="0" dirty="0" smtClean="0"/>
          </a:p>
          <a:p>
            <a:r>
              <a:rPr lang="en-US" baseline="0" dirty="0" smtClean="0"/>
              <a:t>In </a:t>
            </a:r>
            <a:r>
              <a:rPr lang="en-US" baseline="0" dirty="0" err="1" smtClean="0"/>
              <a:t>Buhera</a:t>
            </a:r>
            <a:r>
              <a:rPr lang="en-US" baseline="0" dirty="0" smtClean="0"/>
              <a:t>, temporary latrines were very rare, while in </a:t>
            </a:r>
            <a:r>
              <a:rPr lang="en-US" baseline="0" dirty="0" err="1" smtClean="0"/>
              <a:t>Chipinge</a:t>
            </a:r>
            <a:r>
              <a:rPr lang="en-US" baseline="0" dirty="0" smtClean="0"/>
              <a:t>, almost half of latrines were temporary pit latrines.  It seems that the </a:t>
            </a:r>
            <a:r>
              <a:rPr lang="en-US" baseline="0" dirty="0" err="1" smtClean="0"/>
              <a:t>Buhera</a:t>
            </a:r>
            <a:r>
              <a:rPr lang="en-US" baseline="0" dirty="0" smtClean="0"/>
              <a:t> villages did not buy into trying temporary latrines as a first step towards better sanitation.</a:t>
            </a:r>
          </a:p>
          <a:p>
            <a:endParaRPr lang="en-US" baseline="0" dirty="0" smtClean="0"/>
          </a:p>
          <a:p>
            <a:r>
              <a:rPr lang="en-US" baseline="0" dirty="0" smtClean="0"/>
              <a:t>It is suspected that because </a:t>
            </a:r>
            <a:r>
              <a:rPr lang="en-US" baseline="0" dirty="0" err="1" smtClean="0"/>
              <a:t>Buhera</a:t>
            </a:r>
            <a:r>
              <a:rPr lang="en-US" baseline="0" dirty="0" smtClean="0"/>
              <a:t> compounds almost always included more than one concrete structure, those people were unwilling to put up a structure that would look ‘out of place’ in their compound.  Meanwhile, in </a:t>
            </a:r>
            <a:r>
              <a:rPr lang="en-US" baseline="0" dirty="0" err="1" smtClean="0"/>
              <a:t>Chipinge</a:t>
            </a:r>
            <a:r>
              <a:rPr lang="en-US" baseline="0" dirty="0" smtClean="0"/>
              <a:t>, many people still had pole-and-dagga huts, and thus temporary latrines fit in well.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380B35-AAB5-4B54-93D9-75ED3306F7DB}" type="slidenum">
              <a:rPr lang="en-US" smtClean="0"/>
              <a:t>14</a:t>
            </a:fld>
            <a:endParaRPr lang="en-US"/>
          </a:p>
        </p:txBody>
      </p:sp>
    </p:spTree>
    <p:extLst>
      <p:ext uri="{BB962C8B-B14F-4D97-AF65-F5344CB8AC3E}">
        <p14:creationId xmlns:p14="http://schemas.microsoft.com/office/powerpoint/2010/main" val="212641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F63D7-BE0D-4C62-B10D-921BF05EB656}"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347330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F63D7-BE0D-4C62-B10D-921BF05EB656}"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16324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F63D7-BE0D-4C62-B10D-921BF05EB656}"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251325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F63D7-BE0D-4C62-B10D-921BF05EB656}"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928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F63D7-BE0D-4C62-B10D-921BF05EB656}"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190556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F63D7-BE0D-4C62-B10D-921BF05EB656}"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233036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F63D7-BE0D-4C62-B10D-921BF05EB656}"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138552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F63D7-BE0D-4C62-B10D-921BF05EB656}"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188233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63D7-BE0D-4C62-B10D-921BF05EB656}"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234960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F63D7-BE0D-4C62-B10D-921BF05EB656}"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307616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F63D7-BE0D-4C62-B10D-921BF05EB656}"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4E6C4-E310-4331-ADBC-6AAE1E1717F0}" type="slidenum">
              <a:rPr lang="en-US" smtClean="0"/>
              <a:t>‹#›</a:t>
            </a:fld>
            <a:endParaRPr lang="en-US"/>
          </a:p>
        </p:txBody>
      </p:sp>
    </p:spTree>
    <p:extLst>
      <p:ext uri="{BB962C8B-B14F-4D97-AF65-F5344CB8AC3E}">
        <p14:creationId xmlns:p14="http://schemas.microsoft.com/office/powerpoint/2010/main" val="27947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63D7-BE0D-4C62-B10D-921BF05EB656}" type="datetimeFigureOut">
              <a:rPr lang="en-US" smtClean="0"/>
              <a:t>10/29/2015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4E6C4-E310-4331-ADBC-6AAE1E1717F0}" type="slidenum">
              <a:rPr lang="en-US" smtClean="0"/>
              <a:t>‹#›</a:t>
            </a:fld>
            <a:endParaRPr lang="en-US"/>
          </a:p>
        </p:txBody>
      </p:sp>
    </p:spTree>
    <p:extLst>
      <p:ext uri="{BB962C8B-B14F-4D97-AF65-F5344CB8AC3E}">
        <p14:creationId xmlns:p14="http://schemas.microsoft.com/office/powerpoint/2010/main" val="3607264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fricaahead.org/?p=689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Louis.tobergt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560" y="248603"/>
            <a:ext cx="9144000" cy="2387600"/>
          </a:xfrm>
        </p:spPr>
        <p:txBody>
          <a:bodyPr>
            <a:normAutofit fontScale="90000"/>
          </a:bodyPr>
          <a:lstStyle/>
          <a:p>
            <a:r>
              <a:rPr lang="en-US" dirty="0" smtClean="0"/>
              <a:t>Long-Term Sustainability of Behavior Change due to CHCs</a:t>
            </a:r>
            <a:endParaRPr lang="en-US" dirty="0"/>
          </a:p>
        </p:txBody>
      </p:sp>
      <p:sp>
        <p:nvSpPr>
          <p:cNvPr id="3" name="Subtitle 2"/>
          <p:cNvSpPr>
            <a:spLocks noGrp="1"/>
          </p:cNvSpPr>
          <p:nvPr>
            <p:ph type="subTitle" idx="1"/>
          </p:nvPr>
        </p:nvSpPr>
        <p:spPr>
          <a:xfrm>
            <a:off x="1168399" y="3175318"/>
            <a:ext cx="10180321" cy="2433002"/>
          </a:xfrm>
        </p:spPr>
        <p:txBody>
          <a:bodyPr>
            <a:normAutofit fontScale="85000" lnSpcReduction="20000"/>
          </a:bodyPr>
          <a:lstStyle/>
          <a:p>
            <a:r>
              <a:rPr lang="en-US" dirty="0" smtClean="0"/>
              <a:t>Masters Dissertation for Louis </a:t>
            </a:r>
            <a:r>
              <a:rPr lang="en-US" dirty="0" err="1" smtClean="0"/>
              <a:t>Tobergte</a:t>
            </a:r>
            <a:endParaRPr lang="en-US" dirty="0" smtClean="0"/>
          </a:p>
          <a:p>
            <a:r>
              <a:rPr lang="en-US" dirty="0" smtClean="0"/>
              <a:t>University of Leeds</a:t>
            </a:r>
          </a:p>
          <a:p>
            <a:endParaRPr lang="en-US" dirty="0" smtClean="0"/>
          </a:p>
          <a:p>
            <a:r>
              <a:rPr lang="en-US" dirty="0" smtClean="0"/>
              <a:t>In-Country Research Assistant: Andrew </a:t>
            </a:r>
            <a:r>
              <a:rPr lang="en-US" dirty="0" err="1" smtClean="0"/>
              <a:t>Muringaniza</a:t>
            </a:r>
            <a:r>
              <a:rPr lang="en-US" dirty="0" smtClean="0"/>
              <a:t>, Africa AHEAD Program Manager</a:t>
            </a:r>
          </a:p>
          <a:p>
            <a:endParaRPr lang="en-ZA" dirty="0"/>
          </a:p>
          <a:p>
            <a:r>
              <a:rPr lang="en-ZA" dirty="0" smtClean="0"/>
              <a:t>Presented by Nigel Stuart, Africa AHEAD Side Event, UNC Conference, USA</a:t>
            </a:r>
          </a:p>
          <a:p>
            <a:r>
              <a:rPr lang="en-ZA" dirty="0" smtClean="0"/>
              <a:t>October 30</a:t>
            </a:r>
            <a:r>
              <a:rPr lang="en-ZA" baseline="30000" dirty="0" smtClean="0"/>
              <a:t>th</a:t>
            </a:r>
            <a:r>
              <a:rPr lang="en-ZA" dirty="0" smtClean="0"/>
              <a:t>, 2015</a:t>
            </a:r>
            <a:endParaRPr lang="en-US" dirty="0"/>
          </a:p>
        </p:txBody>
      </p:sp>
    </p:spTree>
    <p:extLst>
      <p:ext uri="{BB962C8B-B14F-4D97-AF65-F5344CB8AC3E}">
        <p14:creationId xmlns:p14="http://schemas.microsoft.com/office/powerpoint/2010/main" val="3994711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Changes</a:t>
            </a:r>
            <a:endParaRPr lang="en-US" dirty="0"/>
          </a:p>
        </p:txBody>
      </p:sp>
      <p:sp>
        <p:nvSpPr>
          <p:cNvPr id="4" name="TextBox 3"/>
          <p:cNvSpPr txBox="1"/>
          <p:nvPr/>
        </p:nvSpPr>
        <p:spPr>
          <a:xfrm>
            <a:off x="8998647" y="307974"/>
            <a:ext cx="2776850" cy="1631216"/>
          </a:xfrm>
          <a:prstGeom prst="rect">
            <a:avLst/>
          </a:prstGeom>
          <a:noFill/>
        </p:spPr>
        <p:txBody>
          <a:bodyPr wrap="none" rtlCol="0">
            <a:spAutoFit/>
          </a:bodyPr>
          <a:lstStyle/>
          <a:p>
            <a:r>
              <a:rPr lang="en-US" sz="2000" dirty="0" smtClean="0"/>
              <a:t>Baseline Toilet Coverage:</a:t>
            </a:r>
          </a:p>
          <a:p>
            <a:r>
              <a:rPr lang="en-US" sz="2000" dirty="0" smtClean="0"/>
              <a:t>47% vs 39%, p &gt; 0.1</a:t>
            </a:r>
          </a:p>
          <a:p>
            <a:endParaRPr lang="en-US" sz="2000" dirty="0"/>
          </a:p>
          <a:p>
            <a:r>
              <a:rPr lang="en-US" sz="2000" dirty="0" smtClean="0"/>
              <a:t>2015 Toilet Coverage</a:t>
            </a:r>
          </a:p>
          <a:p>
            <a:r>
              <a:rPr lang="en-US" sz="2000" dirty="0" smtClean="0"/>
              <a:t>60% vs 35%, p &lt; 0.001</a:t>
            </a:r>
            <a:endParaRPr lang="en-US" sz="2000" dirty="0"/>
          </a:p>
        </p:txBody>
      </p:sp>
      <p:sp>
        <p:nvSpPr>
          <p:cNvPr id="9" name="TextBox 8"/>
          <p:cNvSpPr txBox="1"/>
          <p:nvPr/>
        </p:nvSpPr>
        <p:spPr>
          <a:xfrm>
            <a:off x="8998647" y="2187691"/>
            <a:ext cx="3197914" cy="4708981"/>
          </a:xfrm>
          <a:prstGeom prst="rect">
            <a:avLst/>
          </a:prstGeom>
          <a:solidFill>
            <a:schemeClr val="bg1"/>
          </a:solidFill>
        </p:spPr>
        <p:txBody>
          <a:bodyPr wrap="square" rtlCol="0">
            <a:spAutoFit/>
          </a:bodyPr>
          <a:lstStyle/>
          <a:p>
            <a:r>
              <a:rPr lang="en-US" sz="2000" dirty="0" smtClean="0"/>
              <a:t>Amongst CHC grads, toilet use increased by 13%, while use decreased by 4% amongst non-graduates. </a:t>
            </a:r>
          </a:p>
          <a:p>
            <a:endParaRPr lang="en-US" sz="2000" dirty="0" smtClean="0"/>
          </a:p>
          <a:p>
            <a:r>
              <a:rPr lang="en-US" sz="2000" dirty="0" smtClean="0"/>
              <a:t>OD/CS of CHC grads dropped by 14%, compared to an 11% increase amongst non-graduates</a:t>
            </a:r>
            <a:r>
              <a:rPr lang="en-US" sz="2000" dirty="0" smtClean="0">
                <a:solidFill>
                  <a:srgbClr val="FF0000"/>
                </a:solidFill>
              </a:rPr>
              <a:t>.</a:t>
            </a:r>
          </a:p>
          <a:p>
            <a:endParaRPr lang="en-US" sz="2000" dirty="0">
              <a:solidFill>
                <a:srgbClr val="FF0000"/>
              </a:solidFill>
            </a:endParaRPr>
          </a:p>
          <a:p>
            <a:r>
              <a:rPr lang="en-US" sz="2000" dirty="0" smtClean="0"/>
              <a:t>Research team suspected that many reports of </a:t>
            </a:r>
            <a:r>
              <a:rPr lang="en-US" sz="2000" dirty="0" err="1" smtClean="0"/>
              <a:t>CatSan</a:t>
            </a:r>
            <a:r>
              <a:rPr lang="en-US" sz="2000" dirty="0" smtClean="0"/>
              <a:t> were false</a:t>
            </a:r>
          </a:p>
          <a:p>
            <a:r>
              <a:rPr lang="en-US" sz="2000" dirty="0" smtClean="0"/>
              <a:t>    - Based on VHW testimony</a:t>
            </a:r>
          </a:p>
          <a:p>
            <a:endParaRPr lang="en-US" sz="2000" dirty="0">
              <a:solidFill>
                <a:srgbClr val="FF0000"/>
              </a:solidFill>
            </a:endParaRPr>
          </a:p>
        </p:txBody>
      </p:sp>
      <p:grpSp>
        <p:nvGrpSpPr>
          <p:cNvPr id="18" name="Group 17"/>
          <p:cNvGrpSpPr/>
          <p:nvPr/>
        </p:nvGrpSpPr>
        <p:grpSpPr>
          <a:xfrm>
            <a:off x="-642204" y="1275008"/>
            <a:ext cx="9515899" cy="5447764"/>
            <a:chOff x="-348288" y="1275008"/>
            <a:chExt cx="9515899" cy="5447764"/>
          </a:xfrm>
        </p:grpSpPr>
        <p:graphicFrame>
          <p:nvGraphicFramePr>
            <p:cNvPr id="5" name="Chart 4"/>
            <p:cNvGraphicFramePr>
              <a:graphicFrameLocks/>
            </p:cNvGraphicFramePr>
            <p:nvPr>
              <p:extLst>
                <p:ext uri="{D42A27DB-BD31-4B8C-83A1-F6EECF244321}">
                  <p14:modId xmlns:p14="http://schemas.microsoft.com/office/powerpoint/2010/main" val="198825553"/>
                </p:ext>
              </p:extLst>
            </p:nvPr>
          </p:nvGraphicFramePr>
          <p:xfrm>
            <a:off x="2459865" y="1275008"/>
            <a:ext cx="6707746" cy="54477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59871" y="2031993"/>
              <a:ext cx="710451" cy="584775"/>
            </a:xfrm>
            <a:prstGeom prst="rect">
              <a:avLst/>
            </a:prstGeom>
            <a:noFill/>
          </p:spPr>
          <p:txBody>
            <a:bodyPr wrap="none" rtlCol="0">
              <a:spAutoFit/>
            </a:bodyPr>
            <a:lstStyle/>
            <a:p>
              <a:r>
                <a:rPr lang="en-US" sz="3200" dirty="0" smtClean="0"/>
                <a:t>OD</a:t>
              </a:r>
              <a:endParaRPr lang="en-US" sz="3200" dirty="0"/>
            </a:p>
          </p:txBody>
        </p:sp>
        <p:sp>
          <p:nvSpPr>
            <p:cNvPr id="6" name="TextBox 5"/>
            <p:cNvSpPr txBox="1"/>
            <p:nvPr/>
          </p:nvSpPr>
          <p:spPr>
            <a:xfrm>
              <a:off x="-348288" y="4549697"/>
              <a:ext cx="2502568" cy="584775"/>
            </a:xfrm>
            <a:prstGeom prst="rect">
              <a:avLst/>
            </a:prstGeom>
            <a:noFill/>
          </p:spPr>
          <p:txBody>
            <a:bodyPr wrap="square" rtlCol="0">
              <a:spAutoFit/>
            </a:bodyPr>
            <a:lstStyle/>
            <a:p>
              <a:pPr algn="r"/>
              <a:r>
                <a:rPr lang="en-US" sz="3200" dirty="0" smtClean="0"/>
                <a:t>Toilet</a:t>
              </a:r>
              <a:endParaRPr lang="en-US" sz="3200" dirty="0"/>
            </a:p>
          </p:txBody>
        </p:sp>
        <p:sp>
          <p:nvSpPr>
            <p:cNvPr id="7" name="TextBox 6"/>
            <p:cNvSpPr txBox="1"/>
            <p:nvPr/>
          </p:nvSpPr>
          <p:spPr>
            <a:xfrm>
              <a:off x="852750" y="2990041"/>
              <a:ext cx="1338251" cy="584775"/>
            </a:xfrm>
            <a:prstGeom prst="rect">
              <a:avLst/>
            </a:prstGeom>
            <a:noFill/>
          </p:spPr>
          <p:txBody>
            <a:bodyPr wrap="none" rtlCol="0">
              <a:spAutoFit/>
            </a:bodyPr>
            <a:lstStyle/>
            <a:p>
              <a:r>
                <a:rPr lang="en-US" sz="3200" dirty="0" err="1" smtClean="0"/>
                <a:t>CatSan</a:t>
              </a:r>
              <a:endParaRPr lang="en-US" sz="3200" dirty="0"/>
            </a:p>
          </p:txBody>
        </p:sp>
        <p:sp>
          <p:nvSpPr>
            <p:cNvPr id="8" name="TextBox 7"/>
            <p:cNvSpPr txBox="1"/>
            <p:nvPr/>
          </p:nvSpPr>
          <p:spPr>
            <a:xfrm>
              <a:off x="1052775" y="3387989"/>
              <a:ext cx="1157689" cy="584775"/>
            </a:xfrm>
            <a:prstGeom prst="rect">
              <a:avLst/>
            </a:prstGeom>
            <a:noFill/>
          </p:spPr>
          <p:txBody>
            <a:bodyPr wrap="none" rtlCol="0">
              <a:spAutoFit/>
            </a:bodyPr>
            <a:lstStyle/>
            <a:p>
              <a:r>
                <a:rPr lang="en-US" sz="3200" dirty="0" smtClean="0"/>
                <a:t>Other</a:t>
              </a:r>
              <a:endParaRPr lang="en-US" sz="3200" dirty="0"/>
            </a:p>
          </p:txBody>
        </p:sp>
        <p:sp>
          <p:nvSpPr>
            <p:cNvPr id="10" name="Left Brace 9"/>
            <p:cNvSpPr/>
            <p:nvPr/>
          </p:nvSpPr>
          <p:spPr>
            <a:xfrm>
              <a:off x="2274595" y="3818021"/>
              <a:ext cx="596941" cy="1970547"/>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2334913" y="3574817"/>
              <a:ext cx="536623" cy="238348"/>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2334913" y="3192379"/>
              <a:ext cx="536623" cy="377581"/>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274595" y="1411705"/>
              <a:ext cx="596941" cy="1753978"/>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V="1">
              <a:off x="3409950" y="3387989"/>
              <a:ext cx="914400" cy="7458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53300" y="4133850"/>
              <a:ext cx="742950" cy="415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26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within CHC Villages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71957337"/>
              </p:ext>
            </p:extLst>
          </p:nvPr>
        </p:nvGraphicFramePr>
        <p:xfrm>
          <a:off x="2454443" y="1272715"/>
          <a:ext cx="6705599" cy="55852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03723" y="1999909"/>
            <a:ext cx="710451" cy="584775"/>
          </a:xfrm>
          <a:prstGeom prst="rect">
            <a:avLst/>
          </a:prstGeom>
          <a:noFill/>
        </p:spPr>
        <p:txBody>
          <a:bodyPr wrap="none" rtlCol="0">
            <a:spAutoFit/>
          </a:bodyPr>
          <a:lstStyle/>
          <a:p>
            <a:r>
              <a:rPr lang="en-US" sz="3200" dirty="0" smtClean="0"/>
              <a:t>OD</a:t>
            </a:r>
            <a:endParaRPr lang="en-US" sz="3200" dirty="0"/>
          </a:p>
        </p:txBody>
      </p:sp>
      <p:sp>
        <p:nvSpPr>
          <p:cNvPr id="8" name="TextBox 7"/>
          <p:cNvSpPr txBox="1"/>
          <p:nvPr/>
        </p:nvSpPr>
        <p:spPr>
          <a:xfrm>
            <a:off x="820665" y="2877747"/>
            <a:ext cx="1338251" cy="584775"/>
          </a:xfrm>
          <a:prstGeom prst="rect">
            <a:avLst/>
          </a:prstGeom>
          <a:noFill/>
        </p:spPr>
        <p:txBody>
          <a:bodyPr wrap="none" rtlCol="0">
            <a:spAutoFit/>
          </a:bodyPr>
          <a:lstStyle/>
          <a:p>
            <a:r>
              <a:rPr lang="en-US" sz="3200" dirty="0" err="1" smtClean="0"/>
              <a:t>CatSan</a:t>
            </a:r>
            <a:endParaRPr lang="en-US" sz="3200" dirty="0"/>
          </a:p>
        </p:txBody>
      </p:sp>
      <p:sp>
        <p:nvSpPr>
          <p:cNvPr id="9" name="TextBox 8"/>
          <p:cNvSpPr txBox="1"/>
          <p:nvPr/>
        </p:nvSpPr>
        <p:spPr>
          <a:xfrm>
            <a:off x="996627" y="3275695"/>
            <a:ext cx="1157689" cy="584775"/>
          </a:xfrm>
          <a:prstGeom prst="rect">
            <a:avLst/>
          </a:prstGeom>
          <a:noFill/>
        </p:spPr>
        <p:txBody>
          <a:bodyPr wrap="none" rtlCol="0">
            <a:spAutoFit/>
          </a:bodyPr>
          <a:lstStyle/>
          <a:p>
            <a:r>
              <a:rPr lang="en-US" sz="3200" dirty="0" smtClean="0"/>
              <a:t>Other</a:t>
            </a:r>
            <a:endParaRPr lang="en-US" sz="3200" dirty="0"/>
          </a:p>
        </p:txBody>
      </p:sp>
      <p:sp>
        <p:nvSpPr>
          <p:cNvPr id="10" name="Left Brace 9"/>
          <p:cNvSpPr/>
          <p:nvPr/>
        </p:nvSpPr>
        <p:spPr>
          <a:xfrm>
            <a:off x="2242510" y="3700871"/>
            <a:ext cx="596941" cy="1933983"/>
          </a:xfrm>
          <a:prstGeom prst="leftBrace">
            <a:avLst>
              <a:gd name="adj1" fmla="val 8333"/>
              <a:gd name="adj2" fmla="val 5081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2318870" y="3494607"/>
            <a:ext cx="536623" cy="182880"/>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2302828" y="3080085"/>
            <a:ext cx="536623" cy="377581"/>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274594" y="1421101"/>
            <a:ext cx="596941" cy="1673352"/>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04435" y="4341151"/>
            <a:ext cx="2502568" cy="584775"/>
          </a:xfrm>
          <a:prstGeom prst="rect">
            <a:avLst/>
          </a:prstGeom>
          <a:noFill/>
        </p:spPr>
        <p:txBody>
          <a:bodyPr wrap="square" rtlCol="0">
            <a:spAutoFit/>
          </a:bodyPr>
          <a:lstStyle/>
          <a:p>
            <a:pPr algn="r"/>
            <a:r>
              <a:rPr lang="en-US" sz="3200" dirty="0" smtClean="0"/>
              <a:t>Toilet</a:t>
            </a:r>
            <a:endParaRPr lang="en-US" sz="3200" dirty="0"/>
          </a:p>
        </p:txBody>
      </p:sp>
      <p:sp>
        <p:nvSpPr>
          <p:cNvPr id="3" name="TextBox 2"/>
          <p:cNvSpPr txBox="1"/>
          <p:nvPr/>
        </p:nvSpPr>
        <p:spPr>
          <a:xfrm>
            <a:off x="9160042" y="1582615"/>
            <a:ext cx="2670008" cy="3785652"/>
          </a:xfrm>
          <a:prstGeom prst="rect">
            <a:avLst/>
          </a:prstGeom>
          <a:noFill/>
        </p:spPr>
        <p:txBody>
          <a:bodyPr wrap="square" rtlCol="0">
            <a:spAutoFit/>
          </a:bodyPr>
          <a:lstStyle/>
          <a:p>
            <a:r>
              <a:rPr lang="en-US" sz="2000" dirty="0" smtClean="0"/>
              <a:t>CHC grads: 13% increase in past 7 years</a:t>
            </a:r>
          </a:p>
          <a:p>
            <a:endParaRPr lang="en-US" sz="2000" dirty="0" smtClean="0"/>
          </a:p>
          <a:p>
            <a:r>
              <a:rPr lang="en-US" sz="2000" dirty="0" smtClean="0"/>
              <a:t>Non-grads: 15% decrease in past 7 years</a:t>
            </a:r>
          </a:p>
          <a:p>
            <a:endParaRPr lang="en-US" sz="2000" dirty="0"/>
          </a:p>
          <a:p>
            <a:r>
              <a:rPr lang="en-US" sz="2000" dirty="0" smtClean="0"/>
              <a:t>Non-grads left behind</a:t>
            </a:r>
          </a:p>
          <a:p>
            <a:endParaRPr lang="en-US" sz="2000" dirty="0"/>
          </a:p>
          <a:p>
            <a:r>
              <a:rPr lang="en-US" sz="2000" dirty="0" smtClean="0"/>
              <a:t>Presence of CHC in a village not enough to influence behavior significantly</a:t>
            </a:r>
            <a:endParaRPr lang="en-US" sz="2000" dirty="0"/>
          </a:p>
        </p:txBody>
      </p:sp>
    </p:spTree>
    <p:extLst>
      <p:ext uri="{BB962C8B-B14F-4D97-AF65-F5344CB8AC3E}">
        <p14:creationId xmlns:p14="http://schemas.microsoft.com/office/powerpoint/2010/main" val="2910230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 Resiliency</a:t>
            </a:r>
            <a:endParaRPr lang="en-US" dirty="0"/>
          </a:p>
        </p:txBody>
      </p:sp>
      <p:grpSp>
        <p:nvGrpSpPr>
          <p:cNvPr id="8" name="Group 7"/>
          <p:cNvGrpSpPr/>
          <p:nvPr/>
        </p:nvGrpSpPr>
        <p:grpSpPr>
          <a:xfrm>
            <a:off x="1332508" y="1459855"/>
            <a:ext cx="7637171" cy="5211401"/>
            <a:chOff x="2279561" y="1459855"/>
            <a:chExt cx="7637171" cy="5211401"/>
          </a:xfrm>
        </p:grpSpPr>
        <p:graphicFrame>
          <p:nvGraphicFramePr>
            <p:cNvPr id="5" name="Chart 4"/>
            <p:cNvGraphicFramePr>
              <a:graphicFrameLocks/>
            </p:cNvGraphicFramePr>
            <p:nvPr>
              <p:extLst>
                <p:ext uri="{D42A27DB-BD31-4B8C-83A1-F6EECF244321}">
                  <p14:modId xmlns:p14="http://schemas.microsoft.com/office/powerpoint/2010/main" val="3725182890"/>
                </p:ext>
              </p:extLst>
            </p:nvPr>
          </p:nvGraphicFramePr>
          <p:xfrm>
            <a:off x="2279561" y="1690688"/>
            <a:ext cx="7637171" cy="49805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727031" y="1459855"/>
              <a:ext cx="1337226" cy="461665"/>
            </a:xfrm>
            <a:prstGeom prst="rect">
              <a:avLst/>
            </a:prstGeom>
            <a:noFill/>
          </p:spPr>
          <p:txBody>
            <a:bodyPr wrap="none" rtlCol="0">
              <a:spAutoFit/>
            </a:bodyPr>
            <a:lstStyle/>
            <a:p>
              <a:r>
                <a:rPr lang="en-US" sz="2400" dirty="0" smtClean="0"/>
                <a:t>p = 0.058</a:t>
              </a:r>
              <a:endParaRPr lang="en-US" sz="2400" dirty="0"/>
            </a:p>
          </p:txBody>
        </p:sp>
        <p:sp>
          <p:nvSpPr>
            <p:cNvPr id="6" name="TextBox 5"/>
            <p:cNvSpPr txBox="1"/>
            <p:nvPr/>
          </p:nvSpPr>
          <p:spPr>
            <a:xfrm>
              <a:off x="8062302" y="2785418"/>
              <a:ext cx="1181734" cy="461665"/>
            </a:xfrm>
            <a:prstGeom prst="rect">
              <a:avLst/>
            </a:prstGeom>
            <a:noFill/>
          </p:spPr>
          <p:txBody>
            <a:bodyPr wrap="none" rtlCol="0">
              <a:spAutoFit/>
            </a:bodyPr>
            <a:lstStyle/>
            <a:p>
              <a:r>
                <a:rPr lang="en-US" sz="2400" dirty="0" smtClean="0"/>
                <a:t>p </a:t>
              </a:r>
              <a:r>
                <a:rPr lang="en-US" sz="2400" dirty="0"/>
                <a:t>&lt;</a:t>
              </a:r>
              <a:r>
                <a:rPr lang="en-US" sz="2400" dirty="0" smtClean="0"/>
                <a:t> 0.05</a:t>
              </a:r>
              <a:endParaRPr lang="en-US" sz="2400" dirty="0"/>
            </a:p>
          </p:txBody>
        </p:sp>
        <p:sp>
          <p:nvSpPr>
            <p:cNvPr id="4" name="Oval 3"/>
            <p:cNvSpPr/>
            <p:nvPr/>
          </p:nvSpPr>
          <p:spPr>
            <a:xfrm>
              <a:off x="5181601" y="1921520"/>
              <a:ext cx="2324100" cy="1869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8980714" y="1858767"/>
            <a:ext cx="3211286" cy="3477875"/>
          </a:xfrm>
          <a:prstGeom prst="rect">
            <a:avLst/>
          </a:prstGeom>
          <a:noFill/>
        </p:spPr>
        <p:txBody>
          <a:bodyPr wrap="square" rtlCol="0">
            <a:spAutoFit/>
          </a:bodyPr>
          <a:lstStyle/>
          <a:p>
            <a:r>
              <a:rPr lang="en-ZA" sz="2000" dirty="0" smtClean="0"/>
              <a:t>59% </a:t>
            </a:r>
            <a:r>
              <a:rPr lang="en-ZA" sz="2000" dirty="0"/>
              <a:t> </a:t>
            </a:r>
            <a:r>
              <a:rPr lang="en-ZA" sz="2000" dirty="0" smtClean="0"/>
              <a:t>of collapses amongst CHC grads were rebuilt or repaired  since the CHC without external support  </a:t>
            </a:r>
          </a:p>
          <a:p>
            <a:r>
              <a:rPr lang="en-ZA" sz="2000" dirty="0" smtClean="0"/>
              <a:t>-  23% higher than non-grads (p=0.058).</a:t>
            </a:r>
          </a:p>
          <a:p>
            <a:endParaRPr lang="en-ZA" sz="2000" dirty="0"/>
          </a:p>
          <a:p>
            <a:r>
              <a:rPr lang="en-ZA" sz="2000" dirty="0" smtClean="0"/>
              <a:t>Sanitation improvements: upgrading latrine, adding a roof/vent pipe, moving from OD/CS to a latrine, etc.</a:t>
            </a:r>
            <a:endParaRPr lang="en-US" sz="2000" dirty="0"/>
          </a:p>
        </p:txBody>
      </p:sp>
    </p:spTree>
    <p:extLst>
      <p:ext uri="{BB962C8B-B14F-4D97-AF65-F5344CB8AC3E}">
        <p14:creationId xmlns:p14="http://schemas.microsoft.com/office/powerpoint/2010/main" val="17186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Latrine Types</a:t>
            </a:r>
            <a:endParaRPr lang="en-US" dirty="0"/>
          </a:p>
        </p:txBody>
      </p:sp>
      <p:grpSp>
        <p:nvGrpSpPr>
          <p:cNvPr id="4" name="Group 3"/>
          <p:cNvGrpSpPr/>
          <p:nvPr/>
        </p:nvGrpSpPr>
        <p:grpSpPr>
          <a:xfrm>
            <a:off x="1597682" y="1305678"/>
            <a:ext cx="6918670" cy="4847222"/>
            <a:chOff x="1284861" y="1329741"/>
            <a:chExt cx="6918670" cy="4847222"/>
          </a:xfrm>
        </p:grpSpPr>
        <p:graphicFrame>
          <p:nvGraphicFramePr>
            <p:cNvPr id="5" name="Chart 4"/>
            <p:cNvGraphicFramePr>
              <a:graphicFrameLocks/>
            </p:cNvGraphicFramePr>
            <p:nvPr>
              <p:extLst>
                <p:ext uri="{D42A27DB-BD31-4B8C-83A1-F6EECF244321}">
                  <p14:modId xmlns:p14="http://schemas.microsoft.com/office/powerpoint/2010/main" val="2957218723"/>
                </p:ext>
              </p:extLst>
            </p:nvPr>
          </p:nvGraphicFramePr>
          <p:xfrm>
            <a:off x="3988468" y="1329741"/>
            <a:ext cx="4215063" cy="48472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84861" y="1611735"/>
              <a:ext cx="2512611" cy="584775"/>
            </a:xfrm>
            <a:prstGeom prst="rect">
              <a:avLst/>
            </a:prstGeom>
            <a:noFill/>
          </p:spPr>
          <p:txBody>
            <a:bodyPr wrap="none" rtlCol="0">
              <a:spAutoFit/>
            </a:bodyPr>
            <a:lstStyle/>
            <a:p>
              <a:r>
                <a:rPr lang="en-US" sz="3200" dirty="0" smtClean="0"/>
                <a:t>Temporary Pit</a:t>
              </a:r>
              <a:endParaRPr lang="en-US" sz="3200" dirty="0"/>
            </a:p>
          </p:txBody>
        </p:sp>
        <p:sp>
          <p:nvSpPr>
            <p:cNvPr id="7" name="TextBox 6"/>
            <p:cNvSpPr txBox="1"/>
            <p:nvPr/>
          </p:nvSpPr>
          <p:spPr>
            <a:xfrm>
              <a:off x="3138103" y="2751620"/>
              <a:ext cx="628698" cy="584775"/>
            </a:xfrm>
            <a:prstGeom prst="rect">
              <a:avLst/>
            </a:prstGeom>
            <a:noFill/>
          </p:spPr>
          <p:txBody>
            <a:bodyPr wrap="none" rtlCol="0">
              <a:spAutoFit/>
            </a:bodyPr>
            <a:lstStyle/>
            <a:p>
              <a:r>
                <a:rPr lang="en-US" sz="3200" dirty="0" smtClean="0"/>
                <a:t>Pit</a:t>
              </a:r>
              <a:endParaRPr lang="en-US" sz="3200" dirty="0"/>
            </a:p>
          </p:txBody>
        </p:sp>
        <p:sp>
          <p:nvSpPr>
            <p:cNvPr id="8" name="TextBox 7"/>
            <p:cNvSpPr txBox="1"/>
            <p:nvPr/>
          </p:nvSpPr>
          <p:spPr>
            <a:xfrm>
              <a:off x="2880020" y="4291662"/>
              <a:ext cx="886781" cy="584775"/>
            </a:xfrm>
            <a:prstGeom prst="rect">
              <a:avLst/>
            </a:prstGeom>
            <a:noFill/>
          </p:spPr>
          <p:txBody>
            <a:bodyPr wrap="none" rtlCol="0">
              <a:spAutoFit/>
            </a:bodyPr>
            <a:lstStyle/>
            <a:p>
              <a:r>
                <a:rPr lang="en-US" sz="3200" dirty="0" smtClean="0"/>
                <a:t>VIPs</a:t>
              </a:r>
              <a:endParaRPr lang="en-US" sz="3200" dirty="0"/>
            </a:p>
          </p:txBody>
        </p:sp>
        <p:sp>
          <p:nvSpPr>
            <p:cNvPr id="9" name="Left Brace 8"/>
            <p:cNvSpPr/>
            <p:nvPr/>
          </p:nvSpPr>
          <p:spPr>
            <a:xfrm>
              <a:off x="3988468" y="3777954"/>
              <a:ext cx="596941" cy="1612193"/>
            </a:xfrm>
            <a:prstGeom prst="leftBrace">
              <a:avLst>
                <a:gd name="adj1" fmla="val 8333"/>
                <a:gd name="adj2" fmla="val 5081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4048786" y="2310063"/>
              <a:ext cx="536623" cy="1467891"/>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4020552" y="1498184"/>
              <a:ext cx="564857" cy="811879"/>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Box 2"/>
          <p:cNvSpPr txBox="1"/>
          <p:nvPr/>
        </p:nvSpPr>
        <p:spPr>
          <a:xfrm>
            <a:off x="8838802" y="2620994"/>
            <a:ext cx="2192547" cy="1938992"/>
          </a:xfrm>
          <a:prstGeom prst="rect">
            <a:avLst/>
          </a:prstGeom>
          <a:noFill/>
        </p:spPr>
        <p:txBody>
          <a:bodyPr wrap="square" rtlCol="0">
            <a:spAutoFit/>
          </a:bodyPr>
          <a:lstStyle/>
          <a:p>
            <a:r>
              <a:rPr lang="en-US" sz="2400" dirty="0"/>
              <a:t>CHC </a:t>
            </a:r>
            <a:r>
              <a:rPr lang="en-US" sz="2400" dirty="0" smtClean="0"/>
              <a:t>graduates built </a:t>
            </a:r>
            <a:r>
              <a:rPr lang="en-US" sz="2400" dirty="0"/>
              <a:t>more permanent latrines on the whole</a:t>
            </a:r>
          </a:p>
        </p:txBody>
      </p:sp>
    </p:spTree>
    <p:extLst>
      <p:ext uri="{BB962C8B-B14F-4D97-AF65-F5344CB8AC3E}">
        <p14:creationId xmlns:p14="http://schemas.microsoft.com/office/powerpoint/2010/main" val="26751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Latrine Type by District and Program</a:t>
            </a:r>
            <a:endParaRPr lang="en-US" dirty="0"/>
          </a:p>
        </p:txBody>
      </p:sp>
      <p:grpSp>
        <p:nvGrpSpPr>
          <p:cNvPr id="14" name="Group 13"/>
          <p:cNvGrpSpPr/>
          <p:nvPr/>
        </p:nvGrpSpPr>
        <p:grpSpPr>
          <a:xfrm>
            <a:off x="3449053" y="1203158"/>
            <a:ext cx="8149389" cy="5654842"/>
            <a:chOff x="3449053" y="1185862"/>
            <a:chExt cx="8280817" cy="5672138"/>
          </a:xfrm>
        </p:grpSpPr>
        <p:graphicFrame>
          <p:nvGraphicFramePr>
            <p:cNvPr id="4" name="Chart 3"/>
            <p:cNvGraphicFramePr>
              <a:graphicFrameLocks/>
            </p:cNvGraphicFramePr>
            <p:nvPr>
              <p:extLst>
                <p:ext uri="{D42A27DB-BD31-4B8C-83A1-F6EECF244321}">
                  <p14:modId xmlns:p14="http://schemas.microsoft.com/office/powerpoint/2010/main" val="4165362633"/>
                </p:ext>
              </p:extLst>
            </p:nvPr>
          </p:nvGraphicFramePr>
          <p:xfrm>
            <a:off x="3449053" y="1185862"/>
            <a:ext cx="5293894" cy="56721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05863" y="3248526"/>
              <a:ext cx="629653" cy="369332"/>
            </a:xfrm>
            <a:prstGeom prst="rect">
              <a:avLst/>
            </a:prstGeom>
            <a:noFill/>
          </p:spPr>
          <p:txBody>
            <a:bodyPr wrap="square" rtlCol="0">
              <a:spAutoFit/>
            </a:bodyPr>
            <a:lstStyle/>
            <a:p>
              <a:r>
                <a:rPr lang="en-US" dirty="0" smtClean="0"/>
                <a:t>45%</a:t>
              </a:r>
              <a:endParaRPr lang="en-US" dirty="0"/>
            </a:p>
          </p:txBody>
        </p:sp>
        <p:sp>
          <p:nvSpPr>
            <p:cNvPr id="7" name="TextBox 6"/>
            <p:cNvSpPr txBox="1"/>
            <p:nvPr/>
          </p:nvSpPr>
          <p:spPr>
            <a:xfrm>
              <a:off x="9217259" y="2431155"/>
              <a:ext cx="2512611" cy="584775"/>
            </a:xfrm>
            <a:prstGeom prst="rect">
              <a:avLst/>
            </a:prstGeom>
            <a:noFill/>
          </p:spPr>
          <p:txBody>
            <a:bodyPr wrap="none" rtlCol="0">
              <a:spAutoFit/>
            </a:bodyPr>
            <a:lstStyle/>
            <a:p>
              <a:r>
                <a:rPr lang="en-US" sz="3200" dirty="0" smtClean="0"/>
                <a:t>Temporary Pit</a:t>
              </a:r>
              <a:endParaRPr lang="en-US" sz="3200" dirty="0"/>
            </a:p>
          </p:txBody>
        </p:sp>
        <p:sp>
          <p:nvSpPr>
            <p:cNvPr id="8" name="TextBox 7"/>
            <p:cNvSpPr txBox="1"/>
            <p:nvPr/>
          </p:nvSpPr>
          <p:spPr>
            <a:xfrm>
              <a:off x="9265268" y="4193555"/>
              <a:ext cx="628698" cy="584775"/>
            </a:xfrm>
            <a:prstGeom prst="rect">
              <a:avLst/>
            </a:prstGeom>
            <a:noFill/>
          </p:spPr>
          <p:txBody>
            <a:bodyPr wrap="none" rtlCol="0">
              <a:spAutoFit/>
            </a:bodyPr>
            <a:lstStyle/>
            <a:p>
              <a:r>
                <a:rPr lang="en-US" sz="3200" dirty="0" smtClean="0"/>
                <a:t>Pit</a:t>
              </a:r>
              <a:endParaRPr lang="en-US" sz="3200" dirty="0"/>
            </a:p>
          </p:txBody>
        </p:sp>
        <p:sp>
          <p:nvSpPr>
            <p:cNvPr id="9" name="TextBox 8"/>
            <p:cNvSpPr txBox="1"/>
            <p:nvPr/>
          </p:nvSpPr>
          <p:spPr>
            <a:xfrm>
              <a:off x="9290633" y="4816160"/>
              <a:ext cx="886781" cy="584775"/>
            </a:xfrm>
            <a:prstGeom prst="rect">
              <a:avLst/>
            </a:prstGeom>
            <a:noFill/>
          </p:spPr>
          <p:txBody>
            <a:bodyPr wrap="none" rtlCol="0">
              <a:spAutoFit/>
            </a:bodyPr>
            <a:lstStyle/>
            <a:p>
              <a:r>
                <a:rPr lang="en-US" sz="3200" dirty="0" smtClean="0"/>
                <a:t>VIPs</a:t>
              </a:r>
              <a:endParaRPr lang="en-US" sz="3200" dirty="0"/>
            </a:p>
          </p:txBody>
        </p:sp>
        <p:sp>
          <p:nvSpPr>
            <p:cNvPr id="10" name="Left Brace 9"/>
            <p:cNvSpPr/>
            <p:nvPr/>
          </p:nvSpPr>
          <p:spPr>
            <a:xfrm rot="10800000">
              <a:off x="8364421" y="1340233"/>
              <a:ext cx="514884" cy="2798630"/>
            </a:xfrm>
            <a:prstGeom prst="leftBrace">
              <a:avLst>
                <a:gd name="adj1" fmla="val 8333"/>
                <a:gd name="adj2" fmla="val 5081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0800000">
              <a:off x="8364421" y="4138862"/>
              <a:ext cx="514884" cy="694161"/>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0800000">
              <a:off x="8376929" y="4857088"/>
              <a:ext cx="502376" cy="502920"/>
            </a:xfrm>
            <a:prstGeom prst="leftBrace">
              <a:avLst>
                <a:gd name="adj1" fmla="val 8333"/>
                <a:gd name="adj2" fmla="val 532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7788260" y="4923881"/>
              <a:ext cx="629653" cy="369332"/>
            </a:xfrm>
            <a:prstGeom prst="rect">
              <a:avLst/>
            </a:prstGeom>
            <a:noFill/>
          </p:spPr>
          <p:txBody>
            <a:bodyPr wrap="square" rtlCol="0">
              <a:spAutoFit/>
            </a:bodyPr>
            <a:lstStyle/>
            <a:p>
              <a:r>
                <a:rPr lang="en-US" dirty="0" smtClean="0"/>
                <a:t>12%</a:t>
              </a:r>
              <a:endParaRPr lang="en-US" dirty="0"/>
            </a:p>
          </p:txBody>
        </p:sp>
      </p:grpSp>
      <p:sp>
        <p:nvSpPr>
          <p:cNvPr id="3" name="TextBox 2"/>
          <p:cNvSpPr txBox="1"/>
          <p:nvPr/>
        </p:nvSpPr>
        <p:spPr>
          <a:xfrm>
            <a:off x="312503" y="1891943"/>
            <a:ext cx="2264442" cy="2246769"/>
          </a:xfrm>
          <a:prstGeom prst="rect">
            <a:avLst/>
          </a:prstGeom>
          <a:noFill/>
        </p:spPr>
        <p:txBody>
          <a:bodyPr wrap="square" rtlCol="0">
            <a:spAutoFit/>
          </a:bodyPr>
          <a:lstStyle/>
          <a:p>
            <a:r>
              <a:rPr lang="en-US" sz="2000" dirty="0"/>
              <a:t>In </a:t>
            </a:r>
            <a:r>
              <a:rPr lang="en-US" sz="2000" dirty="0" err="1"/>
              <a:t>Buhera</a:t>
            </a:r>
            <a:r>
              <a:rPr lang="en-US" sz="2000" dirty="0"/>
              <a:t>, temporary latrines were very </a:t>
            </a:r>
            <a:r>
              <a:rPr lang="en-US" sz="2000" dirty="0" smtClean="0"/>
              <a:t>rare compared to in </a:t>
            </a:r>
            <a:r>
              <a:rPr lang="en-US" sz="2000" dirty="0" err="1" smtClean="0"/>
              <a:t>Chipinge</a:t>
            </a:r>
            <a:r>
              <a:rPr lang="en-US" sz="2000" dirty="0" smtClean="0"/>
              <a:t> where they were more common</a:t>
            </a:r>
            <a:endParaRPr lang="en-US" sz="2000" dirty="0"/>
          </a:p>
        </p:txBody>
      </p:sp>
      <p:cxnSp>
        <p:nvCxnSpPr>
          <p:cNvPr id="15" name="Straight Arrow Connector 14"/>
          <p:cNvCxnSpPr/>
          <p:nvPr/>
        </p:nvCxnSpPr>
        <p:spPr>
          <a:xfrm flipV="1">
            <a:off x="2369127" y="1537855"/>
            <a:ext cx="1246909" cy="5195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90750" y="2057400"/>
            <a:ext cx="4561836" cy="1570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55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353800" cy="1325563"/>
          </a:xfrm>
        </p:spPr>
        <p:txBody>
          <a:bodyPr/>
          <a:lstStyle/>
          <a:p>
            <a:r>
              <a:rPr lang="en-US" dirty="0" smtClean="0"/>
              <a:t>Sex of Head of Household and Latrine Ownership</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55050471"/>
              </p:ext>
            </p:extLst>
          </p:nvPr>
        </p:nvGraphicFramePr>
        <p:xfrm>
          <a:off x="2518117" y="1990724"/>
          <a:ext cx="6949439" cy="46070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402242" y="2024324"/>
            <a:ext cx="2724444" cy="4093428"/>
          </a:xfrm>
          <a:prstGeom prst="rect">
            <a:avLst/>
          </a:prstGeom>
          <a:noFill/>
        </p:spPr>
        <p:txBody>
          <a:bodyPr wrap="square" rtlCol="0">
            <a:spAutoFit/>
          </a:bodyPr>
          <a:lstStyle/>
          <a:p>
            <a:r>
              <a:rPr lang="en-US" sz="2000" dirty="0" smtClean="0"/>
              <a:t>CHC program seems to have affected women’s </a:t>
            </a:r>
            <a:r>
              <a:rPr lang="en-US" sz="2000" dirty="0"/>
              <a:t>self-efficacy in regards to </a:t>
            </a:r>
            <a:r>
              <a:rPr lang="en-US" sz="2000" dirty="0" smtClean="0"/>
              <a:t>sanitation. </a:t>
            </a:r>
          </a:p>
          <a:p>
            <a:endParaRPr lang="en-ZA" sz="2000" dirty="0"/>
          </a:p>
          <a:p>
            <a:r>
              <a:rPr lang="en-ZA" sz="2000" dirty="0" smtClean="0"/>
              <a:t>Grads: female-headed households had 12% higher latrine coverage than male-headed</a:t>
            </a:r>
          </a:p>
          <a:p>
            <a:endParaRPr lang="en-ZA" sz="2000" dirty="0"/>
          </a:p>
          <a:p>
            <a:r>
              <a:rPr lang="en-ZA" sz="2000" dirty="0" smtClean="0"/>
              <a:t>Non-grads: female-headed households had 10% lower coverage</a:t>
            </a:r>
          </a:p>
        </p:txBody>
      </p:sp>
    </p:spTree>
    <p:extLst>
      <p:ext uri="{BB962C8B-B14F-4D97-AF65-F5344CB8AC3E}">
        <p14:creationId xmlns:p14="http://schemas.microsoft.com/office/powerpoint/2010/main" val="1147399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00134"/>
            <a:ext cx="10515600" cy="1325563"/>
          </a:xfrm>
        </p:spPr>
        <p:txBody>
          <a:bodyPr/>
          <a:lstStyle/>
          <a:p>
            <a:r>
              <a:rPr lang="en-US" dirty="0" smtClean="0"/>
              <a:t>Select Sanitation and Hygiene Indicators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21296451"/>
              </p:ext>
            </p:extLst>
          </p:nvPr>
        </p:nvGraphicFramePr>
        <p:xfrm>
          <a:off x="952500" y="960666"/>
          <a:ext cx="10515600" cy="52215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183091" y="2523092"/>
            <a:ext cx="936475" cy="369332"/>
          </a:xfrm>
          <a:prstGeom prst="rect">
            <a:avLst/>
          </a:prstGeom>
          <a:noFill/>
          <a:ln>
            <a:solidFill>
              <a:schemeClr val="tx1"/>
            </a:solidFill>
          </a:ln>
        </p:spPr>
        <p:txBody>
          <a:bodyPr wrap="none" rtlCol="0">
            <a:spAutoFit/>
          </a:bodyPr>
          <a:lstStyle/>
          <a:p>
            <a:r>
              <a:rPr lang="en-US" dirty="0" smtClean="0"/>
              <a:t>p = 0.14</a:t>
            </a:r>
            <a:endParaRPr lang="en-US" dirty="0"/>
          </a:p>
        </p:txBody>
      </p:sp>
      <p:sp>
        <p:nvSpPr>
          <p:cNvPr id="6" name="TextBox 5"/>
          <p:cNvSpPr txBox="1"/>
          <p:nvPr/>
        </p:nvSpPr>
        <p:spPr>
          <a:xfrm>
            <a:off x="1707094" y="2541913"/>
            <a:ext cx="1053494" cy="369332"/>
          </a:xfrm>
          <a:prstGeom prst="rect">
            <a:avLst/>
          </a:prstGeom>
          <a:noFill/>
          <a:ln>
            <a:solidFill>
              <a:schemeClr val="tx1"/>
            </a:solidFill>
          </a:ln>
        </p:spPr>
        <p:txBody>
          <a:bodyPr wrap="none" rtlCol="0">
            <a:spAutoFit/>
          </a:bodyPr>
          <a:lstStyle/>
          <a:p>
            <a:r>
              <a:rPr lang="en-US" dirty="0" smtClean="0"/>
              <a:t>p &lt; 0.005</a:t>
            </a:r>
            <a:endParaRPr lang="en-US" dirty="0"/>
          </a:p>
        </p:txBody>
      </p:sp>
      <p:sp>
        <p:nvSpPr>
          <p:cNvPr id="7" name="TextBox 6"/>
          <p:cNvSpPr txBox="1"/>
          <p:nvPr/>
        </p:nvSpPr>
        <p:spPr>
          <a:xfrm>
            <a:off x="8757579" y="2503094"/>
            <a:ext cx="1170513" cy="369332"/>
          </a:xfrm>
          <a:prstGeom prst="rect">
            <a:avLst/>
          </a:prstGeom>
          <a:noFill/>
          <a:ln>
            <a:solidFill>
              <a:schemeClr val="tx1"/>
            </a:solidFill>
          </a:ln>
        </p:spPr>
        <p:txBody>
          <a:bodyPr wrap="none" rtlCol="0">
            <a:spAutoFit/>
          </a:bodyPr>
          <a:lstStyle/>
          <a:p>
            <a:r>
              <a:rPr lang="en-US" dirty="0" smtClean="0"/>
              <a:t>p &lt; 0.0005</a:t>
            </a:r>
            <a:endParaRPr lang="en-US" dirty="0"/>
          </a:p>
        </p:txBody>
      </p:sp>
      <p:sp>
        <p:nvSpPr>
          <p:cNvPr id="3" name="TextBox 2"/>
          <p:cNvSpPr txBox="1"/>
          <p:nvPr/>
        </p:nvSpPr>
        <p:spPr>
          <a:xfrm>
            <a:off x="229263" y="6111014"/>
            <a:ext cx="11502189" cy="646331"/>
          </a:xfrm>
          <a:prstGeom prst="rect">
            <a:avLst/>
          </a:prstGeom>
          <a:noFill/>
        </p:spPr>
        <p:txBody>
          <a:bodyPr wrap="square" rtlCol="0">
            <a:spAutoFit/>
          </a:bodyPr>
          <a:lstStyle/>
          <a:p>
            <a:pPr algn="ctr"/>
            <a:r>
              <a:rPr lang="en-US" i="1" dirty="0" smtClean="0"/>
              <a:t>“People will [..] build a very nice toilet with a vent pipe, but they don’t put a fly screen.  And then [I’ll] say, ‘Why?’ And they’ll say that. ‘It’s more important to have your feces down in the hole.’ - VHW</a:t>
            </a:r>
            <a:endParaRPr lang="en-US" i="1" dirty="0"/>
          </a:p>
        </p:txBody>
      </p:sp>
      <p:sp>
        <p:nvSpPr>
          <p:cNvPr id="8" name="Oval 7"/>
          <p:cNvSpPr/>
          <p:nvPr/>
        </p:nvSpPr>
        <p:spPr>
          <a:xfrm>
            <a:off x="5622170" y="2816893"/>
            <a:ext cx="1682144" cy="165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37456" y="966318"/>
            <a:ext cx="1682144" cy="165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58385" y="3366408"/>
            <a:ext cx="1682144" cy="165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77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Diarrhea</a:t>
            </a:r>
            <a:endParaRPr lang="en-US" dirty="0"/>
          </a:p>
        </p:txBody>
      </p:sp>
      <p:sp>
        <p:nvSpPr>
          <p:cNvPr id="3" name="Content Placeholder 2"/>
          <p:cNvSpPr>
            <a:spLocks noGrp="1"/>
          </p:cNvSpPr>
          <p:nvPr>
            <p:ph idx="1"/>
          </p:nvPr>
        </p:nvSpPr>
        <p:spPr>
          <a:xfrm>
            <a:off x="838199" y="1835066"/>
            <a:ext cx="11073063" cy="4637923"/>
          </a:xfrm>
        </p:spPr>
        <p:txBody>
          <a:bodyPr>
            <a:normAutofit/>
          </a:bodyPr>
          <a:lstStyle/>
          <a:p>
            <a:pPr marL="0" indent="0">
              <a:buNone/>
            </a:pPr>
            <a:endParaRPr lang="en-US" dirty="0" smtClean="0"/>
          </a:p>
          <a:p>
            <a:r>
              <a:rPr lang="en-US" dirty="0" smtClean="0"/>
              <a:t>Interviewees consistently claimed lower diarrhea rates due to the CHC</a:t>
            </a:r>
          </a:p>
          <a:p>
            <a:pPr lvl="1"/>
            <a:r>
              <a:rPr lang="en-US" dirty="0" smtClean="0"/>
              <a:t>2 veteran nurse aids estimated over a 40% decrease in diarrhea due to the CHC</a:t>
            </a:r>
          </a:p>
          <a:p>
            <a:pPr lvl="1"/>
            <a:endParaRPr lang="en-US" dirty="0" smtClean="0"/>
          </a:p>
          <a:p>
            <a:r>
              <a:rPr lang="en-US" dirty="0" smtClean="0"/>
              <a:t> “</a:t>
            </a:r>
            <a:r>
              <a:rPr lang="en-US" i="1" dirty="0" smtClean="0"/>
              <a:t>There was a decrease of patients coming to the clinic because they know how to treat it at home, unlike before where one would simply rush to the clinic after very little time with the running stomach</a:t>
            </a:r>
            <a:r>
              <a:rPr lang="en-US" dirty="0" smtClean="0"/>
              <a:t>.” </a:t>
            </a:r>
            <a:r>
              <a:rPr lang="en-US" dirty="0" err="1" smtClean="0"/>
              <a:t>Buhera</a:t>
            </a:r>
            <a:r>
              <a:rPr lang="en-US" dirty="0" smtClean="0"/>
              <a:t> Nurse Aid</a:t>
            </a:r>
            <a:endParaRPr lang="en-US" dirty="0"/>
          </a:p>
        </p:txBody>
      </p:sp>
    </p:spTree>
    <p:extLst>
      <p:ext uri="{BB962C8B-B14F-4D97-AF65-F5344CB8AC3E}">
        <p14:creationId xmlns:p14="http://schemas.microsoft.com/office/powerpoint/2010/main" val="175715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Analysis</a:t>
            </a:r>
            <a:endParaRPr lang="en-US" dirty="0"/>
          </a:p>
        </p:txBody>
      </p:sp>
      <p:sp>
        <p:nvSpPr>
          <p:cNvPr id="3" name="Content Placeholder 2"/>
          <p:cNvSpPr>
            <a:spLocks noGrp="1"/>
          </p:cNvSpPr>
          <p:nvPr>
            <p:ph idx="1"/>
          </p:nvPr>
        </p:nvSpPr>
        <p:spPr>
          <a:xfrm>
            <a:off x="838200" y="3265852"/>
            <a:ext cx="11353800" cy="3011070"/>
          </a:xfrm>
        </p:spPr>
        <p:txBody>
          <a:bodyPr>
            <a:normAutofit lnSpcReduction="10000"/>
          </a:bodyPr>
          <a:lstStyle/>
          <a:p>
            <a:r>
              <a:rPr lang="en-US" b="1" dirty="0" smtClean="0"/>
              <a:t>Across all respondents, health was by far the most commonly reported motivator</a:t>
            </a:r>
          </a:p>
          <a:p>
            <a:pPr lvl="1"/>
            <a:r>
              <a:rPr lang="en-US" dirty="0" smtClean="0"/>
              <a:t>Conflicts strongly with Curtis</a:t>
            </a:r>
            <a:r>
              <a:rPr lang="en-US" b="1" dirty="0" smtClean="0"/>
              <a:t> </a:t>
            </a:r>
            <a:r>
              <a:rPr lang="en-US" dirty="0" smtClean="0"/>
              <a:t>view and supports </a:t>
            </a:r>
            <a:r>
              <a:rPr lang="en-US" dirty="0" err="1" smtClean="0"/>
              <a:t>Waterkeyn</a:t>
            </a:r>
            <a:r>
              <a:rPr lang="en-US" dirty="0" smtClean="0"/>
              <a:t> PhD research</a:t>
            </a:r>
          </a:p>
          <a:p>
            <a:r>
              <a:rPr lang="en-US" dirty="0" smtClean="0"/>
              <a:t>Possibly due in part to the historically high literacy and education rates in Zimbabwe</a:t>
            </a:r>
          </a:p>
          <a:p>
            <a:r>
              <a:rPr lang="en-US" dirty="0" smtClean="0"/>
              <a:t>Also could be due to the health-focused messaging of the CHC program</a:t>
            </a:r>
          </a:p>
          <a:p>
            <a:r>
              <a:rPr lang="en-US" b="1" dirty="0" smtClean="0"/>
              <a:t>Shame/disgust was almost non-existent as a response</a:t>
            </a:r>
            <a:endParaRPr lang="en-US" b="1" dirty="0"/>
          </a:p>
        </p:txBody>
      </p:sp>
      <p:pic>
        <p:nvPicPr>
          <p:cNvPr id="6" name="Picture 5"/>
          <p:cNvPicPr>
            <a:picLocks noChangeAspect="1"/>
          </p:cNvPicPr>
          <p:nvPr/>
        </p:nvPicPr>
        <p:blipFill rotWithShape="1">
          <a:blip r:embed="rId3"/>
          <a:srcRect l="31755" t="35916" r="29948" b="52981"/>
          <a:stretch/>
        </p:blipFill>
        <p:spPr>
          <a:xfrm>
            <a:off x="836757" y="1454304"/>
            <a:ext cx="10517043" cy="1714361"/>
          </a:xfrm>
          <a:prstGeom prst="rect">
            <a:avLst/>
          </a:prstGeom>
        </p:spPr>
      </p:pic>
      <p:sp>
        <p:nvSpPr>
          <p:cNvPr id="5" name="TextBox 4"/>
          <p:cNvSpPr txBox="1"/>
          <p:nvPr/>
        </p:nvSpPr>
        <p:spPr>
          <a:xfrm>
            <a:off x="9755151" y="6113044"/>
            <a:ext cx="2436849" cy="707886"/>
          </a:xfrm>
          <a:prstGeom prst="rect">
            <a:avLst/>
          </a:prstGeom>
          <a:noFill/>
          <a:ln>
            <a:noFill/>
          </a:ln>
        </p:spPr>
        <p:txBody>
          <a:bodyPr wrap="square" rtlCol="0">
            <a:spAutoFit/>
          </a:bodyPr>
          <a:lstStyle/>
          <a:p>
            <a:r>
              <a:rPr lang="en-US" sz="2000" dirty="0" smtClean="0"/>
              <a:t>Curtis, et al, 2009</a:t>
            </a:r>
          </a:p>
          <a:p>
            <a:r>
              <a:rPr lang="en-US" sz="2000" dirty="0" err="1" smtClean="0"/>
              <a:t>Waterkeyn</a:t>
            </a:r>
            <a:r>
              <a:rPr lang="en-US" sz="2000" dirty="0" err="1" smtClean="0"/>
              <a:t>s</a:t>
            </a:r>
            <a:r>
              <a:rPr lang="en-US" sz="2000" dirty="0" smtClean="0"/>
              <a:t>, 2013</a:t>
            </a:r>
            <a:endParaRPr lang="en-US" sz="2000" dirty="0"/>
          </a:p>
        </p:txBody>
      </p:sp>
    </p:spTree>
    <p:extLst>
      <p:ext uri="{BB962C8B-B14F-4D97-AF65-F5344CB8AC3E}">
        <p14:creationId xmlns:p14="http://schemas.microsoft.com/office/powerpoint/2010/main" val="2421963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838200" y="1825625"/>
            <a:ext cx="5249779" cy="4351338"/>
          </a:xfrm>
        </p:spPr>
        <p:txBody>
          <a:bodyPr/>
          <a:lstStyle/>
          <a:p>
            <a:r>
              <a:rPr lang="en-US" dirty="0" smtClean="0"/>
              <a:t>Less educated households much less likely to have a CHC member</a:t>
            </a:r>
          </a:p>
          <a:p>
            <a:pPr lvl="1"/>
            <a:r>
              <a:rPr lang="en-US" dirty="0" smtClean="0"/>
              <a:t>p &lt; 0.005</a:t>
            </a:r>
          </a:p>
          <a:p>
            <a:pPr marL="457200" lvl="1" indent="0">
              <a:buNone/>
            </a:pPr>
            <a:endParaRPr lang="en-US" dirty="0" smtClean="0"/>
          </a:p>
          <a:p>
            <a:r>
              <a:rPr lang="en-US" dirty="0" smtClean="0"/>
              <a:t>Many less-educated households did graduate</a:t>
            </a:r>
          </a:p>
        </p:txBody>
      </p:sp>
      <p:pic>
        <p:nvPicPr>
          <p:cNvPr id="4" name="Picture 3"/>
          <p:cNvPicPr>
            <a:picLocks noChangeAspect="1"/>
          </p:cNvPicPr>
          <p:nvPr/>
        </p:nvPicPr>
        <p:blipFill rotWithShape="1">
          <a:blip r:embed="rId3"/>
          <a:srcRect l="42543" t="54357" r="40630" b="18002"/>
          <a:stretch/>
        </p:blipFill>
        <p:spPr>
          <a:xfrm>
            <a:off x="6372726" y="1576796"/>
            <a:ext cx="4981074" cy="4600167"/>
          </a:xfrm>
          <a:prstGeom prst="rect">
            <a:avLst/>
          </a:prstGeom>
        </p:spPr>
      </p:pic>
    </p:spTree>
    <p:extLst>
      <p:ext uri="{BB962C8B-B14F-4D97-AF65-F5344CB8AC3E}">
        <p14:creationId xmlns:p14="http://schemas.microsoft.com/office/powerpoint/2010/main" val="220612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 </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Methodology</a:t>
            </a:r>
          </a:p>
          <a:p>
            <a:r>
              <a:rPr lang="en-US" dirty="0" smtClean="0"/>
              <a:t>Zimbabwe Situation</a:t>
            </a:r>
          </a:p>
          <a:p>
            <a:r>
              <a:rPr lang="en-US" dirty="0" smtClean="0"/>
              <a:t>Sanitation Changes</a:t>
            </a:r>
          </a:p>
          <a:p>
            <a:r>
              <a:rPr lang="en-US" dirty="0" smtClean="0"/>
              <a:t>Hygiene Changes</a:t>
            </a:r>
          </a:p>
          <a:p>
            <a:r>
              <a:rPr lang="en-US" dirty="0" smtClean="0"/>
              <a:t>Key Informant Interviews</a:t>
            </a:r>
          </a:p>
          <a:p>
            <a:r>
              <a:rPr lang="en-US" dirty="0" smtClean="0"/>
              <a:t>Recommendations</a:t>
            </a:r>
          </a:p>
          <a:p>
            <a:r>
              <a:rPr lang="en-US" dirty="0" smtClean="0"/>
              <a:t>Conclusion</a:t>
            </a:r>
            <a:endParaRPr lang="en-US" dirty="0"/>
          </a:p>
        </p:txBody>
      </p:sp>
      <p:pic>
        <p:nvPicPr>
          <p:cNvPr id="4" name="Picture 3"/>
          <p:cNvPicPr>
            <a:picLocks noChangeAspect="1"/>
          </p:cNvPicPr>
          <p:nvPr/>
        </p:nvPicPr>
        <p:blipFill>
          <a:blip r:embed="rId2"/>
          <a:stretch>
            <a:fillRect/>
          </a:stretch>
        </p:blipFill>
        <p:spPr>
          <a:xfrm>
            <a:off x="6674848" y="587160"/>
            <a:ext cx="4197688" cy="5589803"/>
          </a:xfrm>
          <a:prstGeom prst="rect">
            <a:avLst/>
          </a:prstGeom>
        </p:spPr>
      </p:pic>
    </p:spTree>
    <p:extLst>
      <p:ext uri="{BB962C8B-B14F-4D97-AF65-F5344CB8AC3E}">
        <p14:creationId xmlns:p14="http://schemas.microsoft.com/office/powerpoint/2010/main" val="2970196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Village Cohesiveness</a:t>
            </a:r>
            <a:endParaRPr lang="en-US" dirty="0"/>
          </a:p>
        </p:txBody>
      </p:sp>
      <p:sp>
        <p:nvSpPr>
          <p:cNvPr id="3" name="Content Placeholder 2"/>
          <p:cNvSpPr>
            <a:spLocks noGrp="1"/>
          </p:cNvSpPr>
          <p:nvPr>
            <p:ph idx="1"/>
          </p:nvPr>
        </p:nvSpPr>
        <p:spPr>
          <a:xfrm>
            <a:off x="838200" y="1690688"/>
            <a:ext cx="11353800" cy="5032375"/>
          </a:xfrm>
        </p:spPr>
        <p:txBody>
          <a:bodyPr/>
          <a:lstStyle/>
          <a:p>
            <a:pPr marL="0" indent="0">
              <a:buNone/>
            </a:pPr>
            <a:r>
              <a:rPr lang="en-US" dirty="0" smtClean="0"/>
              <a:t>All</a:t>
            </a:r>
            <a:r>
              <a:rPr lang="en-US" b="1" dirty="0" smtClean="0">
                <a:solidFill>
                  <a:srgbClr val="FF0000"/>
                </a:solidFill>
              </a:rPr>
              <a:t> </a:t>
            </a:r>
            <a:r>
              <a:rPr lang="en-US" dirty="0" smtClean="0"/>
              <a:t>VHWs and VHs reported stronger cohesiveness since the CHC</a:t>
            </a:r>
          </a:p>
          <a:p>
            <a:r>
              <a:rPr lang="en-US" sz="2400" i="1" dirty="0" smtClean="0"/>
              <a:t>“[Cohesiveness] has strengthened since the CHC because they’ve continued meeting since then.” – Village Head</a:t>
            </a:r>
          </a:p>
          <a:p>
            <a:r>
              <a:rPr lang="en-US" sz="2400" i="1" dirty="0" smtClean="0"/>
              <a:t>“In the garden there is a portion set aside for such [vulnerable] people and they always send vegetables out to the elderly.” - VHW</a:t>
            </a:r>
          </a:p>
          <a:p>
            <a:pPr marL="0" indent="0">
              <a:buNone/>
            </a:pPr>
            <a:r>
              <a:rPr lang="en-US" dirty="0" smtClean="0"/>
              <a:t>However,  cohesiveness did not extend to caring for vulnerable households’ sanitation needs</a:t>
            </a:r>
          </a:p>
          <a:p>
            <a:r>
              <a:rPr lang="en-US" sz="2400" i="1" dirty="0" smtClean="0"/>
              <a:t>“There is no cohesiveness on the construction of latrines.” – Village Head</a:t>
            </a:r>
          </a:p>
          <a:p>
            <a:r>
              <a:rPr lang="en-US" sz="2400" i="1" dirty="0" smtClean="0"/>
              <a:t>“That [helping vulnerable households construct latrines] could be a new idea because we had never thought about it… So far, each person is building his individual [latrine].” - VHW</a:t>
            </a:r>
          </a:p>
        </p:txBody>
      </p:sp>
    </p:spTree>
    <p:extLst>
      <p:ext uri="{BB962C8B-B14F-4D97-AF65-F5344CB8AC3E}">
        <p14:creationId xmlns:p14="http://schemas.microsoft.com/office/powerpoint/2010/main" val="2717564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Politicization</a:t>
            </a:r>
            <a:endParaRPr lang="en-US" b="1" dirty="0">
              <a:solidFill>
                <a:srgbClr val="FF0000"/>
              </a:solidFill>
            </a:endParaRPr>
          </a:p>
        </p:txBody>
      </p:sp>
      <p:sp>
        <p:nvSpPr>
          <p:cNvPr id="3" name="Content Placeholder 2"/>
          <p:cNvSpPr>
            <a:spLocks noGrp="1"/>
          </p:cNvSpPr>
          <p:nvPr>
            <p:ph idx="1"/>
          </p:nvPr>
        </p:nvSpPr>
        <p:spPr>
          <a:xfrm>
            <a:off x="586922" y="1690688"/>
            <a:ext cx="8589162" cy="4576762"/>
          </a:xfrm>
        </p:spPr>
        <p:txBody>
          <a:bodyPr>
            <a:normAutofit/>
          </a:bodyPr>
          <a:lstStyle/>
          <a:p>
            <a:r>
              <a:rPr lang="en-US" dirty="0" smtClean="0"/>
              <a:t>In </a:t>
            </a:r>
            <a:r>
              <a:rPr lang="en-US" dirty="0" err="1" smtClean="0"/>
              <a:t>Buhera</a:t>
            </a:r>
            <a:r>
              <a:rPr lang="en-US" dirty="0" smtClean="0"/>
              <a:t>, some clubs became meeting places for political activities</a:t>
            </a:r>
          </a:p>
          <a:p>
            <a:r>
              <a:rPr lang="en-US" dirty="0" smtClean="0"/>
              <a:t>Opposing party members would stop attending</a:t>
            </a:r>
          </a:p>
          <a:p>
            <a:r>
              <a:rPr lang="en-US" dirty="0" smtClean="0"/>
              <a:t>These clubs had low attendance and little effect on health of the community</a:t>
            </a:r>
          </a:p>
          <a:p>
            <a:pPr lvl="1"/>
            <a:r>
              <a:rPr lang="en-US" dirty="0" smtClean="0"/>
              <a:t>Did provide a space for citizens to meet and band together</a:t>
            </a:r>
          </a:p>
          <a:p>
            <a:r>
              <a:rPr lang="en-US" dirty="0" smtClean="0"/>
              <a:t>Village 7: politicized club</a:t>
            </a:r>
          </a:p>
          <a:p>
            <a:pPr lvl="1"/>
            <a:r>
              <a:rPr lang="en-US" dirty="0" smtClean="0"/>
              <a:t>Only 53% participation</a:t>
            </a:r>
          </a:p>
          <a:p>
            <a:pPr lvl="1"/>
            <a:r>
              <a:rPr lang="en-US" dirty="0" smtClean="0"/>
              <a:t>Decrease in toilet coverage</a:t>
            </a:r>
          </a:p>
          <a:p>
            <a:pPr marL="457200" lvl="1"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34990969"/>
              </p:ext>
            </p:extLst>
          </p:nvPr>
        </p:nvGraphicFramePr>
        <p:xfrm>
          <a:off x="9176083" y="394662"/>
          <a:ext cx="2679033" cy="606542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a:off x="10144125" y="3219450"/>
            <a:ext cx="742950" cy="415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858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839" y="80962"/>
            <a:ext cx="10515600" cy="1325563"/>
          </a:xfrm>
        </p:spPr>
        <p:txBody>
          <a:bodyPr/>
          <a:lstStyle/>
          <a:p>
            <a:r>
              <a:rPr lang="en-US" dirty="0" smtClean="0"/>
              <a:t>High level of Club Sustainability</a:t>
            </a:r>
            <a:endParaRPr lang="en-US" dirty="0"/>
          </a:p>
        </p:txBody>
      </p:sp>
      <p:sp>
        <p:nvSpPr>
          <p:cNvPr id="3" name="Content Placeholder 2"/>
          <p:cNvSpPr>
            <a:spLocks noGrp="1"/>
          </p:cNvSpPr>
          <p:nvPr>
            <p:ph idx="1"/>
          </p:nvPr>
        </p:nvSpPr>
        <p:spPr>
          <a:xfrm>
            <a:off x="469138" y="1406525"/>
            <a:ext cx="11722861" cy="4351338"/>
          </a:xfrm>
        </p:spPr>
        <p:txBody>
          <a:bodyPr/>
          <a:lstStyle/>
          <a:p>
            <a:r>
              <a:rPr lang="en-US" dirty="0" smtClean="0"/>
              <a:t>85% of CHC graduates still involved with the club five years after FAN phase</a:t>
            </a:r>
          </a:p>
          <a:p>
            <a:r>
              <a:rPr lang="en-US" dirty="0" smtClean="0"/>
              <a:t>All villages had at least one functioning community garden </a:t>
            </a:r>
          </a:p>
          <a:p>
            <a:pPr lvl="1"/>
            <a:r>
              <a:rPr lang="en-US" dirty="0" smtClean="0"/>
              <a:t>Gardens only abandoned if water point failed</a:t>
            </a:r>
          </a:p>
          <a:p>
            <a:pPr lvl="1"/>
            <a:r>
              <a:rPr lang="en-US" dirty="0" smtClean="0"/>
              <a:t>Due to a drought prior to the research, these gardens were often the only source of food/income for the villages throughout the fieldwork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7538" b="37436"/>
          <a:stretch/>
        </p:blipFill>
        <p:spPr>
          <a:xfrm>
            <a:off x="313543" y="4196760"/>
            <a:ext cx="11360192" cy="2132220"/>
          </a:xfrm>
          <a:prstGeom prst="rect">
            <a:avLst/>
          </a:prstGeom>
        </p:spPr>
      </p:pic>
    </p:spTree>
    <p:extLst>
      <p:ext uri="{BB962C8B-B14F-4D97-AF65-F5344CB8AC3E}">
        <p14:creationId xmlns:p14="http://schemas.microsoft.com/office/powerpoint/2010/main" val="3128798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844339" y="1584992"/>
            <a:ext cx="11564229" cy="5200818"/>
          </a:xfrm>
        </p:spPr>
        <p:txBody>
          <a:bodyPr>
            <a:normAutofit fontScale="92500" lnSpcReduction="10000"/>
          </a:bodyPr>
          <a:lstStyle/>
          <a:p>
            <a:r>
              <a:rPr lang="en-US" sz="2600" dirty="0" smtClean="0"/>
              <a:t>Follow-up visits to capitalize on Club sustainability</a:t>
            </a:r>
          </a:p>
          <a:p>
            <a:pPr lvl="1"/>
            <a:r>
              <a:rPr lang="en-US" dirty="0" smtClean="0"/>
              <a:t>Bring new lessons to help re-invigorate the club</a:t>
            </a:r>
          </a:p>
          <a:p>
            <a:pPr lvl="1"/>
            <a:r>
              <a:rPr lang="en-US" dirty="0" smtClean="0"/>
              <a:t>Shows members that Africa AHEAD still cares about them – in turn, motivates them to show Africa AHEAD that they still practice the lessons</a:t>
            </a:r>
          </a:p>
          <a:p>
            <a:pPr lvl="1"/>
            <a:r>
              <a:rPr lang="en-US" dirty="0" smtClean="0"/>
              <a:t>Important to have an outsider come teach/inspect: elicits a greater response from the villagers</a:t>
            </a:r>
          </a:p>
          <a:p>
            <a:r>
              <a:rPr lang="en-US" sz="2600" dirty="0" smtClean="0"/>
              <a:t>Sanitation hardware lessons</a:t>
            </a:r>
          </a:p>
          <a:p>
            <a:pPr lvl="1"/>
            <a:r>
              <a:rPr lang="en-US" dirty="0" smtClean="0"/>
              <a:t>Increase male involvement in program</a:t>
            </a:r>
          </a:p>
          <a:p>
            <a:pPr lvl="1"/>
            <a:r>
              <a:rPr lang="en-US" dirty="0" smtClean="0"/>
              <a:t>Improve households’ abilities to construct latrines and hold masons accountable</a:t>
            </a:r>
          </a:p>
          <a:p>
            <a:r>
              <a:rPr lang="en-US" sz="2600" dirty="0" smtClean="0"/>
              <a:t>Sanitation plans</a:t>
            </a:r>
          </a:p>
          <a:p>
            <a:pPr lvl="1"/>
            <a:r>
              <a:rPr lang="en-US" dirty="0" smtClean="0"/>
              <a:t>Already in place to some degree</a:t>
            </a:r>
          </a:p>
          <a:p>
            <a:pPr lvl="1"/>
            <a:r>
              <a:rPr lang="en-US" dirty="0" smtClean="0"/>
              <a:t>Ensure it includes vulnerable and non-CHC households</a:t>
            </a:r>
          </a:p>
          <a:p>
            <a:r>
              <a:rPr lang="en-US" sz="2600" dirty="0" smtClean="0"/>
              <a:t>Use CBFs and Village Heads to reach out to vulnerable groups, particularly the less-educated</a:t>
            </a:r>
          </a:p>
        </p:txBody>
      </p:sp>
    </p:spTree>
    <p:extLst>
      <p:ext uri="{BB962C8B-B14F-4D97-AF65-F5344CB8AC3E}">
        <p14:creationId xmlns:p14="http://schemas.microsoft.com/office/powerpoint/2010/main" val="34895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CHCs left a definite and sustainable impact even after 5 -7 years</a:t>
            </a:r>
          </a:p>
          <a:p>
            <a:pPr lvl="1"/>
            <a:r>
              <a:rPr lang="en-US" dirty="0" smtClean="0"/>
              <a:t>Sanitation: sizeable improvement, but could be better</a:t>
            </a:r>
          </a:p>
          <a:p>
            <a:pPr lvl="1"/>
            <a:r>
              <a:rPr lang="en-US" dirty="0" smtClean="0"/>
              <a:t>Handwashing: some improvement, needs more reinforcement </a:t>
            </a:r>
          </a:p>
          <a:p>
            <a:pPr lvl="1"/>
            <a:r>
              <a:rPr lang="en-US" dirty="0" smtClean="0"/>
              <a:t>Club infrastructure sustainable, particularly with nutrition gardens</a:t>
            </a:r>
          </a:p>
          <a:p>
            <a:pPr lvl="1"/>
            <a:endParaRPr lang="en-US" dirty="0" smtClean="0"/>
          </a:p>
          <a:p>
            <a:r>
              <a:rPr lang="en-US" dirty="0" smtClean="0"/>
              <a:t>Small changes to the methodology could lead to huge improvements in sustainability</a:t>
            </a:r>
            <a:endParaRPr lang="en-US" b="1" dirty="0" smtClean="0"/>
          </a:p>
          <a:p>
            <a:pPr lvl="1"/>
            <a:r>
              <a:rPr lang="en-US" dirty="0" smtClean="0"/>
              <a:t>Less-educated households and elderly households need to be actively encouraged to join</a:t>
            </a:r>
          </a:p>
          <a:p>
            <a:pPr lvl="1"/>
            <a:endParaRPr lang="en-US" dirty="0"/>
          </a:p>
        </p:txBody>
      </p:sp>
    </p:spTree>
    <p:extLst>
      <p:ext uri="{BB962C8B-B14F-4D97-AF65-F5344CB8AC3E}">
        <p14:creationId xmlns:p14="http://schemas.microsoft.com/office/powerpoint/2010/main" val="637544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Acknowledgments</a:t>
            </a:r>
            <a:endParaRPr lang="en-US" sz="2800" b="1" dirty="0"/>
          </a:p>
        </p:txBody>
      </p:sp>
      <p:sp>
        <p:nvSpPr>
          <p:cNvPr id="3" name="Content Placeholder 2"/>
          <p:cNvSpPr>
            <a:spLocks noGrp="1"/>
          </p:cNvSpPr>
          <p:nvPr>
            <p:ph idx="1"/>
          </p:nvPr>
        </p:nvSpPr>
        <p:spPr>
          <a:xfrm>
            <a:off x="517585" y="1344362"/>
            <a:ext cx="11674415" cy="2056564"/>
          </a:xfrm>
        </p:spPr>
        <p:txBody>
          <a:bodyPr>
            <a:normAutofit/>
          </a:bodyPr>
          <a:lstStyle/>
          <a:p>
            <a:r>
              <a:rPr lang="en-US" sz="2400" dirty="0" smtClean="0"/>
              <a:t>Barbara Evans: Dissertation supervisor and primary motivator</a:t>
            </a:r>
          </a:p>
          <a:p>
            <a:r>
              <a:rPr lang="en-US" sz="2400" dirty="0" smtClean="0"/>
              <a:t>Juliet </a:t>
            </a:r>
            <a:r>
              <a:rPr lang="en-US" sz="2400" dirty="0" err="1" smtClean="0"/>
              <a:t>Waterkeyn</a:t>
            </a:r>
            <a:r>
              <a:rPr lang="en-US" sz="2400" dirty="0" smtClean="0"/>
              <a:t> (Africa AHEAD, CEO) : Supporting the research</a:t>
            </a:r>
          </a:p>
          <a:p>
            <a:r>
              <a:rPr lang="en-US" sz="2400" dirty="0"/>
              <a:t>Andrew </a:t>
            </a:r>
            <a:r>
              <a:rPr lang="en-US" sz="2400" dirty="0" err="1"/>
              <a:t>Muringaniza</a:t>
            </a:r>
            <a:r>
              <a:rPr lang="en-US" sz="2400" dirty="0"/>
              <a:t> (Africa AHEAD, </a:t>
            </a:r>
            <a:r>
              <a:rPr lang="en-US" sz="2400" dirty="0" err="1"/>
              <a:t>Programme</a:t>
            </a:r>
            <a:r>
              <a:rPr lang="en-US" sz="2400" dirty="0"/>
              <a:t> </a:t>
            </a:r>
            <a:r>
              <a:rPr lang="en-US" sz="2400" dirty="0" smtClean="0"/>
              <a:t>Manager): </a:t>
            </a:r>
            <a:r>
              <a:rPr lang="en-US" sz="2400" dirty="0"/>
              <a:t>Invaluable guide &amp; interpreter </a:t>
            </a:r>
          </a:p>
          <a:p>
            <a:r>
              <a:rPr lang="en-US" sz="2400" dirty="0" smtClean="0"/>
              <a:t>Zimbabweans in project areas: Graciously answered my many questions</a:t>
            </a:r>
            <a:endParaRPr lang="en-US" sz="2400" dirty="0"/>
          </a:p>
        </p:txBody>
      </p:sp>
      <p:sp>
        <p:nvSpPr>
          <p:cNvPr id="4" name="Title 1"/>
          <p:cNvSpPr txBox="1">
            <a:spLocks/>
          </p:cNvSpPr>
          <p:nvPr/>
        </p:nvSpPr>
        <p:spPr>
          <a:xfrm>
            <a:off x="838200" y="3030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References</a:t>
            </a:r>
            <a:endParaRPr lang="en-US" sz="2400" b="1" dirty="0"/>
          </a:p>
        </p:txBody>
      </p:sp>
      <p:sp>
        <p:nvSpPr>
          <p:cNvPr id="5" name="Content Placeholder 2"/>
          <p:cNvSpPr txBox="1">
            <a:spLocks/>
          </p:cNvSpPr>
          <p:nvPr/>
        </p:nvSpPr>
        <p:spPr>
          <a:xfrm>
            <a:off x="838200" y="4047456"/>
            <a:ext cx="10515600" cy="264210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Curtis, V. et al. 2009.  Planned, motivated and habitual hygiene behavior: an eleven country review.  Health Education Research 24(4), pp. 655-73.</a:t>
            </a:r>
          </a:p>
          <a:p>
            <a:r>
              <a:rPr lang="en-US" dirty="0" smtClean="0"/>
              <a:t>Tyndale-Biscoe, P. et al. 2013. ODF Sustainability Study.</a:t>
            </a:r>
          </a:p>
          <a:p>
            <a:r>
              <a:rPr lang="en-US" dirty="0" err="1" smtClean="0"/>
              <a:t>Waterkeyn</a:t>
            </a:r>
            <a:r>
              <a:rPr lang="en-US" dirty="0" smtClean="0"/>
              <a:t>, J &amp; </a:t>
            </a:r>
            <a:r>
              <a:rPr lang="en-US" dirty="0" err="1" smtClean="0"/>
              <a:t>Waterkeyn</a:t>
            </a:r>
            <a:r>
              <a:rPr lang="en-US" dirty="0" smtClean="0"/>
              <a:t> A. </a:t>
            </a:r>
            <a:r>
              <a:rPr lang="en-ZA" i="1" dirty="0"/>
              <a:t>Creating a culture of health: hygiene behaviour change in community health clubs through knowledge and positive peer </a:t>
            </a:r>
            <a:r>
              <a:rPr lang="en-ZA" i="1" dirty="0" smtClean="0"/>
              <a:t>pressure. </a:t>
            </a:r>
            <a:r>
              <a:rPr lang="en-ZA" dirty="0" smtClean="0">
                <a:hlinkClick r:id="rId2"/>
              </a:rPr>
              <a:t>Journal </a:t>
            </a:r>
            <a:r>
              <a:rPr lang="en-ZA" dirty="0">
                <a:hlinkClick r:id="rId2"/>
              </a:rPr>
              <a:t>of Water, Sanitation and Hygiene for Development  Vol 3 No 2. 144–155</a:t>
            </a:r>
            <a:r>
              <a:rPr lang="en-ZA" b="1" dirty="0">
                <a:hlinkClick r:id="rId2"/>
              </a:rPr>
              <a:t>.</a:t>
            </a:r>
            <a:endParaRPr lang="en-ZA" dirty="0"/>
          </a:p>
          <a:p>
            <a:r>
              <a:rPr lang="en-US" dirty="0" smtClean="0"/>
              <a:t>Whaley</a:t>
            </a:r>
            <a:r>
              <a:rPr lang="en-US" dirty="0"/>
              <a:t>, L. and Webster, J. 2011. The effectiveness and sustainability of two demand driven sanitation and hygiene approaches in Zimbabwe. Journal of Water, Sanitation and Hygiene for Development 1(1), pp.20-36.</a:t>
            </a:r>
            <a:endParaRPr lang="en-US" dirty="0" smtClean="0"/>
          </a:p>
        </p:txBody>
      </p:sp>
    </p:spTree>
    <p:extLst>
      <p:ext uri="{BB962C8B-B14F-4D97-AF65-F5344CB8AC3E}">
        <p14:creationId xmlns:p14="http://schemas.microsoft.com/office/powerpoint/2010/main" val="3325989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a:xfrm>
            <a:off x="838200" y="1983086"/>
            <a:ext cx="10515600" cy="4557922"/>
          </a:xfrm>
        </p:spPr>
        <p:txBody>
          <a:bodyPr>
            <a:normAutofit fontScale="92500" lnSpcReduction="20000"/>
          </a:bodyPr>
          <a:lstStyle/>
          <a:p>
            <a:pPr marL="0" indent="0">
              <a:buNone/>
            </a:pPr>
            <a:r>
              <a:rPr lang="en-US" dirty="0" smtClean="0"/>
              <a:t>Louis </a:t>
            </a:r>
            <a:r>
              <a:rPr lang="en-US" dirty="0" err="1" smtClean="0"/>
              <a:t>Tobergte</a:t>
            </a:r>
            <a:endParaRPr lang="en-US" dirty="0" smtClean="0"/>
          </a:p>
          <a:p>
            <a:pPr marL="0" indent="0">
              <a:buNone/>
            </a:pPr>
            <a:r>
              <a:rPr lang="en-US" dirty="0" smtClean="0"/>
              <a:t>2</a:t>
            </a:r>
            <a:r>
              <a:rPr lang="en-US" baseline="30000" dirty="0" smtClean="0"/>
              <a:t>nd</a:t>
            </a:r>
            <a:r>
              <a:rPr lang="en-US" dirty="0" smtClean="0"/>
              <a:t> Lieutenant, Engineer Officer in the US Army</a:t>
            </a:r>
          </a:p>
          <a:p>
            <a:pPr marL="0" indent="0">
              <a:buNone/>
            </a:pPr>
            <a:r>
              <a:rPr lang="en-US" dirty="0" smtClean="0"/>
              <a:t>Email: </a:t>
            </a:r>
            <a:r>
              <a:rPr lang="en-US" dirty="0" smtClean="0">
                <a:hlinkClick r:id="rId2"/>
              </a:rPr>
              <a:t>Louis.tobergte@gmail.com</a:t>
            </a:r>
            <a:endParaRPr lang="en-US" dirty="0" smtClean="0"/>
          </a:p>
          <a:p>
            <a:pPr marL="0" indent="0">
              <a:buNone/>
            </a:pPr>
            <a:r>
              <a:rPr lang="en-US" dirty="0" smtClean="0"/>
              <a:t>Cell: +1(573) 855-3611</a:t>
            </a:r>
          </a:p>
          <a:p>
            <a:pPr marL="0" indent="0">
              <a:buNone/>
            </a:pPr>
            <a:r>
              <a:rPr lang="en-US" dirty="0" smtClean="0"/>
              <a:t>Skype: ltobergte2</a:t>
            </a:r>
          </a:p>
          <a:p>
            <a:pPr marL="0" indent="0">
              <a:buNone/>
            </a:pPr>
            <a:endParaRPr lang="en-US" dirty="0"/>
          </a:p>
          <a:p>
            <a:pPr marL="0" indent="0">
              <a:buNone/>
            </a:pPr>
            <a:r>
              <a:rPr lang="en-US" dirty="0" smtClean="0"/>
              <a:t>Send me any questions you have! Apologies for not making it today.</a:t>
            </a:r>
          </a:p>
          <a:p>
            <a:pPr marL="0" indent="0">
              <a:buNone/>
            </a:pPr>
            <a:endParaRPr lang="en-US" dirty="0"/>
          </a:p>
          <a:p>
            <a:pPr marL="0" indent="0">
              <a:buNone/>
            </a:pPr>
            <a:r>
              <a:rPr lang="en-US" dirty="0"/>
              <a:t>*</a:t>
            </a:r>
            <a:r>
              <a:rPr lang="en-US" dirty="0" smtClean="0"/>
              <a:t>The opinions expressed do not necessarily represent those of the Department of the Army, the Department of Defense, or the Government of the United States.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20" t="4561" r="17656" b="31625"/>
          <a:stretch/>
        </p:blipFill>
        <p:spPr>
          <a:xfrm>
            <a:off x="7539487" y="657523"/>
            <a:ext cx="2692880" cy="3343771"/>
          </a:xfrm>
          <a:prstGeom prst="rect">
            <a:avLst/>
          </a:prstGeom>
        </p:spPr>
      </p:pic>
    </p:spTree>
    <p:extLst>
      <p:ext uri="{BB962C8B-B14F-4D97-AF65-F5344CB8AC3E}">
        <p14:creationId xmlns:p14="http://schemas.microsoft.com/office/powerpoint/2010/main" val="203009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smtClean="0"/>
              <a:t>Demand-creation methodologies central to SDG success</a:t>
            </a:r>
          </a:p>
          <a:p>
            <a:pPr lvl="1"/>
            <a:r>
              <a:rPr lang="en-US" dirty="0" smtClean="0"/>
              <a:t>CHCs and CLTS in use in over 50 countries combined</a:t>
            </a:r>
          </a:p>
          <a:p>
            <a:r>
              <a:rPr lang="en-US" dirty="0" smtClean="0"/>
              <a:t>Immediate impact well-researched</a:t>
            </a:r>
          </a:p>
          <a:p>
            <a:r>
              <a:rPr lang="en-US" dirty="0" smtClean="0"/>
              <a:t>Long-term impact largely unknown</a:t>
            </a:r>
          </a:p>
          <a:p>
            <a:pPr lvl="1"/>
            <a:r>
              <a:rPr lang="en-US" dirty="0" smtClean="0"/>
              <a:t>Plan International CLTS study: 21% slippage rate on latrine use in 2-3 years</a:t>
            </a:r>
          </a:p>
          <a:p>
            <a:pPr lvl="1"/>
            <a:r>
              <a:rPr lang="en-US" dirty="0" smtClean="0"/>
              <a:t>CHCs: no longitudinal studies done </a:t>
            </a:r>
          </a:p>
          <a:p>
            <a:pPr lvl="2"/>
            <a:r>
              <a:rPr lang="en-US" sz="2400" dirty="0" smtClean="0"/>
              <a:t>Only one published independent study (Whaley and Webster, 2011)</a:t>
            </a:r>
          </a:p>
          <a:p>
            <a:r>
              <a:rPr lang="en-US" dirty="0" smtClean="0"/>
              <a:t>Purpose of this research:</a:t>
            </a:r>
          </a:p>
          <a:p>
            <a:pPr lvl="1"/>
            <a:r>
              <a:rPr lang="en-US" dirty="0" smtClean="0"/>
              <a:t>Analyze the long-term sustainability of CHC-inspired </a:t>
            </a:r>
            <a:r>
              <a:rPr lang="en-US" dirty="0" err="1" smtClean="0"/>
              <a:t>WaSH</a:t>
            </a:r>
            <a:r>
              <a:rPr lang="en-US" dirty="0" smtClean="0"/>
              <a:t> behavior changes</a:t>
            </a:r>
          </a:p>
          <a:p>
            <a:pPr lvl="1"/>
            <a:r>
              <a:rPr lang="en-US" dirty="0" smtClean="0"/>
              <a:t>Produce an independent study</a:t>
            </a:r>
          </a:p>
          <a:p>
            <a:pPr lvl="1"/>
            <a:r>
              <a:rPr lang="en-US" dirty="0" smtClean="0"/>
              <a:t>Provide recommendations to Africa AHEAD to improve their methodology</a:t>
            </a:r>
            <a:endParaRPr lang="en-US" dirty="0"/>
          </a:p>
          <a:p>
            <a:endParaRPr lang="en-US" dirty="0"/>
          </a:p>
        </p:txBody>
      </p:sp>
    </p:spTree>
    <p:extLst>
      <p:ext uri="{BB962C8B-B14F-4D97-AF65-F5344CB8AC3E}">
        <p14:creationId xmlns:p14="http://schemas.microsoft.com/office/powerpoint/2010/main" val="36303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Plan International CLTS Results</a:t>
            </a:r>
            <a:endParaRPr lang="en-US" dirty="0"/>
          </a:p>
        </p:txBody>
      </p:sp>
      <p:pic>
        <p:nvPicPr>
          <p:cNvPr id="4" name="Content Placeholder 3"/>
          <p:cNvPicPr>
            <a:picLocks noGrp="1" noChangeAspect="1"/>
          </p:cNvPicPr>
          <p:nvPr>
            <p:ph idx="1"/>
          </p:nvPr>
        </p:nvPicPr>
        <p:blipFill rotWithShape="1">
          <a:blip r:embed="rId3"/>
          <a:srcRect r="13946"/>
          <a:stretch/>
        </p:blipFill>
        <p:spPr>
          <a:xfrm>
            <a:off x="3108160" y="1600200"/>
            <a:ext cx="6435890" cy="4576763"/>
          </a:xfrm>
          <a:prstGeom prst="rect">
            <a:avLst/>
          </a:prstGeom>
          <a:ln>
            <a:solidFill>
              <a:schemeClr val="tx1"/>
            </a:solidFill>
          </a:ln>
        </p:spPr>
      </p:pic>
      <p:sp>
        <p:nvSpPr>
          <p:cNvPr id="3" name="TextBox 2"/>
          <p:cNvSpPr txBox="1"/>
          <p:nvPr/>
        </p:nvSpPr>
        <p:spPr>
          <a:xfrm>
            <a:off x="224686" y="5114424"/>
            <a:ext cx="2616774" cy="1015663"/>
          </a:xfrm>
          <a:prstGeom prst="rect">
            <a:avLst/>
          </a:prstGeom>
          <a:noFill/>
          <a:ln>
            <a:solidFill>
              <a:schemeClr val="tx1"/>
            </a:solidFill>
          </a:ln>
        </p:spPr>
        <p:txBody>
          <a:bodyPr wrap="square" rtlCol="0">
            <a:spAutoFit/>
          </a:bodyPr>
          <a:lstStyle/>
          <a:p>
            <a:pPr algn="r"/>
            <a:r>
              <a:rPr lang="en-US" sz="2000" dirty="0" smtClean="0"/>
              <a:t>21% no longer with a clean and/or functioning latrine </a:t>
            </a:r>
            <a:endParaRPr lang="en-US" sz="2000" dirty="0"/>
          </a:p>
        </p:txBody>
      </p:sp>
      <p:sp>
        <p:nvSpPr>
          <p:cNvPr id="5" name="TextBox 4"/>
          <p:cNvSpPr txBox="1"/>
          <p:nvPr/>
        </p:nvSpPr>
        <p:spPr>
          <a:xfrm>
            <a:off x="9704350" y="2261609"/>
            <a:ext cx="2436849" cy="707886"/>
          </a:xfrm>
          <a:prstGeom prst="rect">
            <a:avLst/>
          </a:prstGeom>
          <a:noFill/>
          <a:ln>
            <a:solidFill>
              <a:schemeClr val="tx1"/>
            </a:solidFill>
          </a:ln>
        </p:spPr>
        <p:txBody>
          <a:bodyPr wrap="square" rtlCol="0">
            <a:spAutoFit/>
          </a:bodyPr>
          <a:lstStyle/>
          <a:p>
            <a:r>
              <a:rPr lang="en-US" sz="2000" dirty="0" smtClean="0"/>
              <a:t>92% did not meet the original ODF criteria</a:t>
            </a:r>
            <a:endParaRPr lang="en-US" sz="2000" dirty="0"/>
          </a:p>
        </p:txBody>
      </p:sp>
      <p:sp>
        <p:nvSpPr>
          <p:cNvPr id="6" name="TextBox 5"/>
          <p:cNvSpPr txBox="1"/>
          <p:nvPr/>
        </p:nvSpPr>
        <p:spPr>
          <a:xfrm>
            <a:off x="224686" y="1293649"/>
            <a:ext cx="2616774" cy="3477875"/>
          </a:xfrm>
          <a:prstGeom prst="rect">
            <a:avLst/>
          </a:prstGeom>
          <a:noFill/>
          <a:ln>
            <a:solidFill>
              <a:schemeClr val="tx1"/>
            </a:solidFill>
          </a:ln>
        </p:spPr>
        <p:txBody>
          <a:bodyPr wrap="square" rtlCol="0">
            <a:spAutoFit/>
          </a:bodyPr>
          <a:lstStyle/>
          <a:p>
            <a:pPr algn="ctr"/>
            <a:r>
              <a:rPr lang="en-US" sz="2000" u="sng" dirty="0" smtClean="0"/>
              <a:t>5 original ODF criteria</a:t>
            </a:r>
          </a:p>
          <a:p>
            <a:pPr marL="342900" indent="-342900">
              <a:buAutoNum type="arabicPeriod"/>
            </a:pPr>
            <a:r>
              <a:rPr lang="en-US" sz="2000" dirty="0" smtClean="0"/>
              <a:t>Functioning latrine with superstructure</a:t>
            </a:r>
          </a:p>
          <a:p>
            <a:pPr marL="342900" indent="-342900">
              <a:buAutoNum type="arabicPeriod"/>
            </a:pPr>
            <a:r>
              <a:rPr lang="en-US" sz="2000" dirty="0" smtClean="0"/>
              <a:t>Means of keeping flies from the pit</a:t>
            </a:r>
          </a:p>
          <a:p>
            <a:pPr marL="342900" indent="-342900">
              <a:buAutoNum type="arabicPeriod"/>
            </a:pPr>
            <a:r>
              <a:rPr lang="en-US" sz="2000" dirty="0" smtClean="0"/>
              <a:t>Absence of excreta in vicinity of the house</a:t>
            </a:r>
          </a:p>
          <a:p>
            <a:pPr marL="342900" indent="-342900">
              <a:buAutoNum type="arabicPeriod"/>
            </a:pPr>
            <a:r>
              <a:rPr lang="en-US" sz="2000" dirty="0" smtClean="0"/>
              <a:t>HWF with soap/ash</a:t>
            </a:r>
          </a:p>
          <a:p>
            <a:pPr marL="342900" indent="-342900">
              <a:buAutoNum type="arabicPeriod"/>
            </a:pPr>
            <a:r>
              <a:rPr lang="en-US" sz="2000" dirty="0" smtClean="0"/>
              <a:t>Evidence of latrine and HWF use</a:t>
            </a:r>
            <a:endParaRPr lang="en-US" sz="2000" dirty="0"/>
          </a:p>
        </p:txBody>
      </p:sp>
      <p:cxnSp>
        <p:nvCxnSpPr>
          <p:cNvPr id="8" name="Straight Arrow Connector 7"/>
          <p:cNvCxnSpPr/>
          <p:nvPr/>
        </p:nvCxnSpPr>
        <p:spPr>
          <a:xfrm flipV="1">
            <a:off x="2841460" y="4828675"/>
            <a:ext cx="1965252" cy="285749"/>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010652" y="2074448"/>
            <a:ext cx="693698" cy="223257"/>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36454" y="6384992"/>
            <a:ext cx="2904745" cy="400110"/>
          </a:xfrm>
          <a:prstGeom prst="rect">
            <a:avLst/>
          </a:prstGeom>
          <a:noFill/>
          <a:ln>
            <a:noFill/>
          </a:ln>
        </p:spPr>
        <p:txBody>
          <a:bodyPr wrap="square" rtlCol="0">
            <a:spAutoFit/>
          </a:bodyPr>
          <a:lstStyle/>
          <a:p>
            <a:r>
              <a:rPr lang="en-US" sz="2000" dirty="0" err="1" smtClean="0"/>
              <a:t>Tyndal</a:t>
            </a:r>
            <a:r>
              <a:rPr lang="en-US" sz="2000" dirty="0" smtClean="0"/>
              <a:t>-Biscoe, et al, 2013</a:t>
            </a:r>
            <a:endParaRPr lang="en-US" sz="2000" dirty="0"/>
          </a:p>
        </p:txBody>
      </p:sp>
    </p:spTree>
    <p:extLst>
      <p:ext uri="{BB962C8B-B14F-4D97-AF65-F5344CB8AC3E}">
        <p14:creationId xmlns:p14="http://schemas.microsoft.com/office/powerpoint/2010/main" val="389358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838200" y="1825624"/>
            <a:ext cx="10134599" cy="5032376"/>
          </a:xfrm>
        </p:spPr>
        <p:txBody>
          <a:bodyPr>
            <a:normAutofit fontScale="92500" lnSpcReduction="20000"/>
          </a:bodyPr>
          <a:lstStyle/>
          <a:p>
            <a:r>
              <a:rPr lang="en-US" dirty="0" smtClean="0"/>
              <a:t>Household surveys with verifiable and self-reported proxy indicators</a:t>
            </a:r>
          </a:p>
          <a:p>
            <a:pPr lvl="1"/>
            <a:r>
              <a:rPr lang="en-US" dirty="0" smtClean="0"/>
              <a:t>6 CHC villages </a:t>
            </a:r>
            <a:r>
              <a:rPr lang="en-US" b="1" dirty="0" smtClean="0">
                <a:solidFill>
                  <a:srgbClr val="FF0000"/>
                </a:solidFill>
              </a:rPr>
              <a:t>surveyed 5 years </a:t>
            </a:r>
            <a:r>
              <a:rPr lang="en-US" dirty="0" smtClean="0"/>
              <a:t>since last contact with Africa AHEAD</a:t>
            </a:r>
          </a:p>
          <a:p>
            <a:pPr lvl="2"/>
            <a:r>
              <a:rPr lang="en-US" b="1" dirty="0" smtClean="0"/>
              <a:t>7 years post-PHHE portion (completed in 2007/08)</a:t>
            </a:r>
          </a:p>
          <a:p>
            <a:pPr lvl="2"/>
            <a:r>
              <a:rPr lang="en-US" b="1" dirty="0" smtClean="0"/>
              <a:t>5 years post-FAN phase (completed in 2010)</a:t>
            </a:r>
          </a:p>
          <a:p>
            <a:pPr lvl="2"/>
            <a:r>
              <a:rPr lang="en-US" dirty="0" smtClean="0"/>
              <a:t>105 CHC graduates – completed all 20 PHHE lessons</a:t>
            </a:r>
          </a:p>
          <a:p>
            <a:pPr lvl="2"/>
            <a:r>
              <a:rPr lang="en-US" dirty="0" smtClean="0"/>
              <a:t>32 non-graduates – completed 0 to 8 lessons</a:t>
            </a:r>
          </a:p>
          <a:p>
            <a:pPr lvl="1"/>
            <a:r>
              <a:rPr lang="en-US" dirty="0" smtClean="0"/>
              <a:t>2 non-CHC villages surveyed</a:t>
            </a:r>
          </a:p>
          <a:p>
            <a:pPr lvl="2"/>
            <a:r>
              <a:rPr lang="en-US" dirty="0" smtClean="0"/>
              <a:t>No </a:t>
            </a:r>
            <a:r>
              <a:rPr lang="en-US" dirty="0" err="1" smtClean="0"/>
              <a:t>WaSH</a:t>
            </a:r>
            <a:r>
              <a:rPr lang="en-US" dirty="0" smtClean="0"/>
              <a:t>-related programs</a:t>
            </a:r>
          </a:p>
          <a:p>
            <a:pPr lvl="2"/>
            <a:r>
              <a:rPr lang="en-US" dirty="0" smtClean="0"/>
              <a:t>As similar as possible to CHC villages (location, wealth, </a:t>
            </a:r>
            <a:r>
              <a:rPr lang="en-US" dirty="0" err="1" smtClean="0"/>
              <a:t>etc</a:t>
            </a:r>
            <a:r>
              <a:rPr lang="en-US" dirty="0" smtClean="0"/>
              <a:t>)</a:t>
            </a:r>
          </a:p>
          <a:p>
            <a:pPr lvl="2"/>
            <a:r>
              <a:rPr lang="en-US" dirty="0" smtClean="0"/>
              <a:t>45 households</a:t>
            </a:r>
          </a:p>
          <a:p>
            <a:pPr lvl="1"/>
            <a:r>
              <a:rPr lang="en-US" dirty="0" smtClean="0"/>
              <a:t>Survey based on Plan International’s survey</a:t>
            </a:r>
          </a:p>
          <a:p>
            <a:pPr lvl="2"/>
            <a:r>
              <a:rPr lang="en-US" dirty="0" smtClean="0"/>
              <a:t>Focused on </a:t>
            </a:r>
            <a:r>
              <a:rPr lang="en-US" dirty="0" err="1" smtClean="0"/>
              <a:t>WaSH</a:t>
            </a:r>
            <a:r>
              <a:rPr lang="en-US" dirty="0" smtClean="0"/>
              <a:t> behaviors pre-CHC and at time of study</a:t>
            </a:r>
          </a:p>
          <a:p>
            <a:pPr lvl="2"/>
            <a:r>
              <a:rPr lang="en-US" dirty="0" smtClean="0"/>
              <a:t>Latrine and HWF use verified by research team</a:t>
            </a:r>
          </a:p>
          <a:p>
            <a:pPr lvl="1"/>
            <a:r>
              <a:rPr lang="en-US" dirty="0" smtClean="0"/>
              <a:t>Statistical Analysis: Chi-squared tests with an </a:t>
            </a:r>
            <a:r>
              <a:rPr lang="el-GR" dirty="0" smtClean="0"/>
              <a:t>α</a:t>
            </a:r>
            <a:r>
              <a:rPr lang="en-US" dirty="0" smtClean="0"/>
              <a:t>-value of 0.05</a:t>
            </a:r>
          </a:p>
          <a:p>
            <a:r>
              <a:rPr lang="en-US" dirty="0" smtClean="0"/>
              <a:t>23 key informant interviews</a:t>
            </a:r>
          </a:p>
          <a:p>
            <a:pPr lvl="2"/>
            <a:r>
              <a:rPr lang="en-US" dirty="0" smtClean="0"/>
              <a:t>Village Heads and Village Health Workers</a:t>
            </a:r>
          </a:p>
          <a:p>
            <a:pPr lvl="2"/>
            <a:r>
              <a:rPr lang="en-US" dirty="0" smtClean="0"/>
              <a:t>Nurse Aids at clinics, Ward Councilors, and Africa AHEAD staff</a:t>
            </a:r>
            <a:endParaRPr lang="en-US" dirty="0"/>
          </a:p>
          <a:p>
            <a:pPr lvl="2"/>
            <a:endParaRPr lang="en-US" dirty="0" smtClean="0"/>
          </a:p>
          <a:p>
            <a:pPr marL="1371600" lvl="3" indent="0">
              <a:buNone/>
            </a:pPr>
            <a:endParaRPr lang="en-US" dirty="0"/>
          </a:p>
        </p:txBody>
      </p:sp>
    </p:spTree>
    <p:extLst>
      <p:ext uri="{BB962C8B-B14F-4D97-AF65-F5344CB8AC3E}">
        <p14:creationId xmlns:p14="http://schemas.microsoft.com/office/powerpoint/2010/main" val="279467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US" dirty="0" smtClean="0"/>
              <a:t>Sample size: only 182 households total</a:t>
            </a:r>
          </a:p>
          <a:p>
            <a:pPr lvl="1"/>
            <a:r>
              <a:rPr lang="en-US" dirty="0" smtClean="0"/>
              <a:t>8 villages total, between 12% and 50% of households in a village surveyed</a:t>
            </a:r>
          </a:p>
          <a:p>
            <a:pPr lvl="1"/>
            <a:r>
              <a:rPr lang="en-US" dirty="0" smtClean="0"/>
              <a:t>18-32 surveyed per village</a:t>
            </a:r>
          </a:p>
          <a:p>
            <a:r>
              <a:rPr lang="en-US" dirty="0" smtClean="0"/>
              <a:t>Lack of baseline data: pre-CHC data relied upon memory of respondents</a:t>
            </a:r>
          </a:p>
          <a:p>
            <a:pPr lvl="1"/>
            <a:r>
              <a:rPr lang="en-US" dirty="0" smtClean="0"/>
              <a:t>Effect mitigated by presence of Community-Based Facilitators who verified the responses</a:t>
            </a:r>
          </a:p>
          <a:p>
            <a:r>
              <a:rPr lang="en-US" dirty="0" smtClean="0"/>
              <a:t>Social desirability bias: biggest impact on reports of practicing </a:t>
            </a:r>
            <a:r>
              <a:rPr lang="en-US" dirty="0" err="1" smtClean="0"/>
              <a:t>CatSan</a:t>
            </a:r>
            <a:r>
              <a:rPr lang="en-US" dirty="0" smtClean="0"/>
              <a:t> and </a:t>
            </a:r>
            <a:r>
              <a:rPr lang="en-US" dirty="0" err="1" smtClean="0"/>
              <a:t>handwashing</a:t>
            </a:r>
            <a:endParaRPr lang="en-US" dirty="0" smtClean="0"/>
          </a:p>
          <a:p>
            <a:pPr lvl="1"/>
            <a:r>
              <a:rPr lang="en-US" dirty="0" smtClean="0"/>
              <a:t>CBFs understood importance of accurate responses and helped ensure honest answers from respondents</a:t>
            </a:r>
          </a:p>
          <a:p>
            <a:r>
              <a:rPr lang="en-US" dirty="0" smtClean="0"/>
              <a:t>Influence of other programs: some health education at clinics</a:t>
            </a:r>
          </a:p>
          <a:p>
            <a:pPr lvl="1"/>
            <a:r>
              <a:rPr lang="en-US" dirty="0" smtClean="0"/>
              <a:t>Village Heads and Village Health Workers reported no programs since CHC</a:t>
            </a:r>
            <a:endParaRPr lang="en-US" dirty="0"/>
          </a:p>
        </p:txBody>
      </p:sp>
    </p:spTree>
    <p:extLst>
      <p:ext uri="{BB962C8B-B14F-4D97-AF65-F5344CB8AC3E}">
        <p14:creationId xmlns:p14="http://schemas.microsoft.com/office/powerpoint/2010/main" val="288694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6885" y="1323474"/>
            <a:ext cx="7873665" cy="5534526"/>
            <a:chOff x="353025" y="492556"/>
            <a:chExt cx="8256939" cy="5703457"/>
          </a:xfrm>
        </p:grpSpPr>
        <p:pic>
          <p:nvPicPr>
            <p:cNvPr id="4" name="Picture 3"/>
            <p:cNvPicPr>
              <a:picLocks noChangeAspect="1"/>
            </p:cNvPicPr>
            <p:nvPr/>
          </p:nvPicPr>
          <p:blipFill>
            <a:blip r:embed="rId3"/>
            <a:stretch>
              <a:fillRect/>
            </a:stretch>
          </p:blipFill>
          <p:spPr>
            <a:xfrm>
              <a:off x="1603662" y="492556"/>
              <a:ext cx="7006302" cy="5703457"/>
            </a:xfrm>
            <a:prstGeom prst="rect">
              <a:avLst/>
            </a:prstGeom>
          </p:spPr>
        </p:pic>
        <p:sp>
          <p:nvSpPr>
            <p:cNvPr id="3" name="TextBox 2"/>
            <p:cNvSpPr txBox="1"/>
            <p:nvPr/>
          </p:nvSpPr>
          <p:spPr>
            <a:xfrm>
              <a:off x="353025" y="2409325"/>
              <a:ext cx="2130400" cy="412323"/>
            </a:xfrm>
            <a:prstGeom prst="rect">
              <a:avLst/>
            </a:prstGeom>
            <a:noFill/>
            <a:ln>
              <a:solidFill>
                <a:schemeClr val="tx1"/>
              </a:solidFill>
            </a:ln>
          </p:spPr>
          <p:txBody>
            <a:bodyPr wrap="square" rtlCol="0">
              <a:spAutoFit/>
            </a:bodyPr>
            <a:lstStyle/>
            <a:p>
              <a:pPr algn="r"/>
              <a:r>
                <a:rPr lang="en-US" sz="2000" dirty="0" err="1" smtClean="0"/>
                <a:t>Buhera</a:t>
              </a:r>
              <a:r>
                <a:rPr lang="en-US" sz="2000" dirty="0" smtClean="0"/>
                <a:t> District</a:t>
              </a:r>
              <a:endParaRPr lang="en-US" sz="2000" dirty="0"/>
            </a:p>
          </p:txBody>
        </p:sp>
        <p:cxnSp>
          <p:nvCxnSpPr>
            <p:cNvPr id="5" name="Straight Arrow Connector 4"/>
            <p:cNvCxnSpPr/>
            <p:nvPr/>
          </p:nvCxnSpPr>
          <p:spPr>
            <a:xfrm>
              <a:off x="2483424" y="2609379"/>
              <a:ext cx="1079950" cy="376222"/>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3025" y="3581340"/>
              <a:ext cx="2075688" cy="412323"/>
            </a:xfrm>
            <a:prstGeom prst="rect">
              <a:avLst/>
            </a:prstGeom>
            <a:noFill/>
            <a:ln>
              <a:solidFill>
                <a:schemeClr val="tx1"/>
              </a:solidFill>
            </a:ln>
          </p:spPr>
          <p:txBody>
            <a:bodyPr wrap="square" rtlCol="0">
              <a:spAutoFit/>
            </a:bodyPr>
            <a:lstStyle/>
            <a:p>
              <a:pPr algn="r"/>
              <a:r>
                <a:rPr lang="en-US" sz="2000" dirty="0" err="1" smtClean="0"/>
                <a:t>Chipinge</a:t>
              </a:r>
              <a:r>
                <a:rPr lang="en-US" sz="2000" dirty="0" smtClean="0"/>
                <a:t> District</a:t>
              </a:r>
              <a:endParaRPr lang="en-US" sz="2000" dirty="0"/>
            </a:p>
          </p:txBody>
        </p:sp>
        <p:cxnSp>
          <p:nvCxnSpPr>
            <p:cNvPr id="7" name="Straight Arrow Connector 6"/>
            <p:cNvCxnSpPr/>
            <p:nvPr/>
          </p:nvCxnSpPr>
          <p:spPr>
            <a:xfrm>
              <a:off x="2483424" y="3981450"/>
              <a:ext cx="2107626" cy="944807"/>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555106" y="1323474"/>
            <a:ext cx="3143250" cy="5262979"/>
          </a:xfrm>
          <a:prstGeom prst="rect">
            <a:avLst/>
          </a:prstGeom>
          <a:noFill/>
        </p:spPr>
        <p:txBody>
          <a:bodyPr wrap="square" rtlCol="0">
            <a:spAutoFit/>
          </a:bodyPr>
          <a:lstStyle/>
          <a:p>
            <a:r>
              <a:rPr lang="en-ZA" sz="2000" dirty="0" smtClean="0"/>
              <a:t>Overview</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smtClean="0"/>
              <a:t>2008: hyperinflation</a:t>
            </a:r>
          </a:p>
          <a:p>
            <a:pPr marL="800100" lvl="1" indent="-342900">
              <a:buFont typeface="Arial" panose="020B0604020202020204" pitchFamily="34" charset="0"/>
              <a:buChar char="•"/>
            </a:pPr>
            <a:r>
              <a:rPr lang="en-ZA" sz="2000" dirty="0" smtClean="0"/>
              <a:t>Switch to US</a:t>
            </a:r>
            <a:r>
              <a:rPr lang="en-ZA" sz="2000" dirty="0"/>
              <a:t> </a:t>
            </a:r>
            <a:r>
              <a:rPr lang="en-ZA" sz="2000" dirty="0" smtClean="0"/>
              <a:t>$</a:t>
            </a:r>
            <a:endParaRPr lang="en-ZA" sz="2000" dirty="0"/>
          </a:p>
          <a:p>
            <a:pPr marL="342900" indent="-342900">
              <a:buFont typeface="Arial" panose="020B0604020202020204" pitchFamily="34" charset="0"/>
              <a:buChar char="•"/>
            </a:pPr>
            <a:r>
              <a:rPr lang="en-ZA" sz="2000" dirty="0" smtClean="0"/>
              <a:t>85% unemployment</a:t>
            </a:r>
          </a:p>
          <a:p>
            <a:pPr marL="342900" indent="-342900">
              <a:buFont typeface="Arial" panose="020B0604020202020204" pitchFamily="34" charset="0"/>
              <a:buChar char="•"/>
            </a:pPr>
            <a:r>
              <a:rPr lang="en-ZA" sz="2000" dirty="0" smtClean="0"/>
              <a:t>3 million people fled</a:t>
            </a:r>
          </a:p>
          <a:p>
            <a:pPr marL="342900" indent="-342900">
              <a:buFont typeface="Arial" panose="020B0604020202020204" pitchFamily="34" charset="0"/>
              <a:buChar char="•"/>
            </a:pPr>
            <a:r>
              <a:rPr lang="en-ZA" sz="2000" dirty="0" smtClean="0"/>
              <a:t>Very low incomes in rural areas (Whaley and Webster, 2011)</a:t>
            </a:r>
          </a:p>
          <a:p>
            <a:pPr marL="342900" indent="-342900">
              <a:buFont typeface="Arial" panose="020B0604020202020204" pitchFamily="34" charset="0"/>
              <a:buChar char="•"/>
            </a:pPr>
            <a:r>
              <a:rPr lang="en-ZA" sz="2000" dirty="0" smtClean="0"/>
              <a:t>Many rural civil servants underpaid or not paid</a:t>
            </a:r>
          </a:p>
          <a:p>
            <a:pPr marL="800100" lvl="1" indent="-342900">
              <a:buFont typeface="Arial" panose="020B0604020202020204" pitchFamily="34" charset="0"/>
              <a:buChar char="•"/>
            </a:pPr>
            <a:r>
              <a:rPr lang="en-ZA" sz="2000" dirty="0" smtClean="0"/>
              <a:t>Village Health Workers</a:t>
            </a:r>
          </a:p>
          <a:p>
            <a:pPr marL="800100" lvl="1" indent="-342900">
              <a:buFont typeface="Arial" panose="020B0604020202020204" pitchFamily="34" charset="0"/>
              <a:buChar char="•"/>
            </a:pPr>
            <a:r>
              <a:rPr lang="en-ZA" sz="2000" dirty="0" smtClean="0"/>
              <a:t>Environmental Health Technicians</a:t>
            </a:r>
          </a:p>
          <a:p>
            <a:endParaRPr lang="en-ZA" dirty="0"/>
          </a:p>
          <a:p>
            <a:endParaRPr lang="en-US" dirty="0"/>
          </a:p>
        </p:txBody>
      </p:sp>
      <p:sp>
        <p:nvSpPr>
          <p:cNvPr id="9" name="Title 1"/>
          <p:cNvSpPr>
            <a:spLocks noGrp="1"/>
          </p:cNvSpPr>
          <p:nvPr>
            <p:ph type="title"/>
          </p:nvPr>
        </p:nvSpPr>
        <p:spPr>
          <a:xfrm>
            <a:off x="838200" y="365125"/>
            <a:ext cx="10515600" cy="1325563"/>
          </a:xfrm>
        </p:spPr>
        <p:txBody>
          <a:bodyPr/>
          <a:lstStyle/>
          <a:p>
            <a:r>
              <a:rPr lang="en-US" dirty="0" smtClean="0"/>
              <a:t>Zimbabwe’s Situation</a:t>
            </a:r>
            <a:endParaRPr lang="en-US" dirty="0"/>
          </a:p>
        </p:txBody>
      </p:sp>
    </p:spTree>
    <p:extLst>
      <p:ext uri="{BB962C8B-B14F-4D97-AF65-F5344CB8AC3E}">
        <p14:creationId xmlns:p14="http://schemas.microsoft.com/office/powerpoint/2010/main" val="7858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629400" y="581206"/>
            <a:ext cx="5345833" cy="5953788"/>
            <a:chOff x="5899923" y="1378568"/>
            <a:chExt cx="4853376" cy="5472505"/>
          </a:xfrm>
        </p:grpSpPr>
        <p:pic>
          <p:nvPicPr>
            <p:cNvPr id="6" name="Picture 5"/>
            <p:cNvPicPr>
              <a:picLocks noChangeAspect="1"/>
            </p:cNvPicPr>
            <p:nvPr/>
          </p:nvPicPr>
          <p:blipFill rotWithShape="1">
            <a:blip r:embed="rId2"/>
            <a:srcRect b="90708"/>
            <a:stretch/>
          </p:blipFill>
          <p:spPr>
            <a:xfrm>
              <a:off x="5899923" y="1378568"/>
              <a:ext cx="4853376" cy="624239"/>
            </a:xfrm>
            <a:prstGeom prst="rect">
              <a:avLst/>
            </a:prstGeom>
            <a:ln>
              <a:noFill/>
            </a:ln>
          </p:spPr>
        </p:pic>
        <p:pic>
          <p:nvPicPr>
            <p:cNvPr id="7" name="Picture 6"/>
            <p:cNvPicPr>
              <a:picLocks noChangeAspect="1"/>
            </p:cNvPicPr>
            <p:nvPr/>
          </p:nvPicPr>
          <p:blipFill rotWithShape="1">
            <a:blip r:embed="rId2"/>
            <a:srcRect t="27882"/>
            <a:stretch/>
          </p:blipFill>
          <p:spPr>
            <a:xfrm>
              <a:off x="5899923" y="2006220"/>
              <a:ext cx="4853376" cy="4844853"/>
            </a:xfrm>
            <a:prstGeom prst="rect">
              <a:avLst/>
            </a:prstGeom>
            <a:ln>
              <a:noFill/>
            </a:ln>
          </p:spPr>
        </p:pic>
      </p:grpSp>
      <p:sp>
        <p:nvSpPr>
          <p:cNvPr id="2" name="TextBox 1"/>
          <p:cNvSpPr txBox="1"/>
          <p:nvPr/>
        </p:nvSpPr>
        <p:spPr>
          <a:xfrm>
            <a:off x="673967" y="1531305"/>
            <a:ext cx="5193444" cy="3231654"/>
          </a:xfrm>
          <a:prstGeom prst="rect">
            <a:avLst/>
          </a:prstGeom>
          <a:noFill/>
        </p:spPr>
        <p:txBody>
          <a:bodyPr wrap="square" rtlCol="0">
            <a:spAutoFit/>
          </a:bodyPr>
          <a:lstStyle/>
          <a:p>
            <a:pPr algn="ctr"/>
            <a:r>
              <a:rPr lang="en-US" sz="2400" b="1" dirty="0" smtClean="0"/>
              <a:t>From 1995 to 2012</a:t>
            </a:r>
            <a:endParaRPr lang="en-US" dirty="0" smtClean="0"/>
          </a:p>
          <a:p>
            <a:pPr marL="285750" indent="-285750">
              <a:buFont typeface="Arial" panose="020B0604020202020204" pitchFamily="34" charset="0"/>
              <a:buChar char="•"/>
            </a:pPr>
            <a:r>
              <a:rPr lang="en-US" sz="2000" dirty="0" smtClean="0"/>
              <a:t>Improved: -3%</a:t>
            </a:r>
          </a:p>
          <a:p>
            <a:pPr marL="285750" indent="-285750">
              <a:buFont typeface="Arial" panose="020B0604020202020204" pitchFamily="34" charset="0"/>
              <a:buChar char="•"/>
            </a:pPr>
            <a:r>
              <a:rPr lang="en-US" sz="2000" dirty="0" smtClean="0"/>
              <a:t>Shared: -2%</a:t>
            </a:r>
          </a:p>
          <a:p>
            <a:pPr marL="285750" indent="-285750">
              <a:buFont typeface="Arial" panose="020B0604020202020204" pitchFamily="34" charset="0"/>
              <a:buChar char="•"/>
            </a:pPr>
            <a:r>
              <a:rPr lang="en-US" sz="2000" dirty="0" smtClean="0"/>
              <a:t>Other unimproved: +11%</a:t>
            </a:r>
          </a:p>
          <a:p>
            <a:pPr marL="285750" indent="-285750">
              <a:buFont typeface="Arial" panose="020B0604020202020204" pitchFamily="34" charset="0"/>
              <a:buChar char="•"/>
            </a:pPr>
            <a:r>
              <a:rPr lang="en-US" sz="2000" dirty="0" smtClean="0"/>
              <a:t>OD: -6%</a:t>
            </a:r>
          </a:p>
          <a:p>
            <a:pPr marL="285750" indent="-285750">
              <a:buFont typeface="Arial" panose="020B0604020202020204" pitchFamily="34" charset="0"/>
              <a:buChar char="•"/>
            </a:pPr>
            <a:endParaRPr lang="en-US" sz="2000" dirty="0"/>
          </a:p>
          <a:p>
            <a:r>
              <a:rPr lang="en-US" sz="2000" dirty="0" smtClean="0"/>
              <a:t>Trends</a:t>
            </a:r>
          </a:p>
          <a:p>
            <a:pPr marL="285750" indent="-285750">
              <a:buFont typeface="Arial" panose="020B0604020202020204" pitchFamily="34" charset="0"/>
              <a:buChar char="•"/>
            </a:pPr>
            <a:r>
              <a:rPr lang="en-US" sz="2000" dirty="0" smtClean="0"/>
              <a:t>General dilapidation of infrastructure</a:t>
            </a:r>
          </a:p>
          <a:p>
            <a:pPr marL="285750" indent="-285750">
              <a:buFont typeface="Arial" panose="020B0604020202020204" pitchFamily="34" charset="0"/>
              <a:buChar char="•"/>
            </a:pPr>
            <a:r>
              <a:rPr lang="en-US" sz="2000" dirty="0" smtClean="0"/>
              <a:t>Rise of temporary pit latrines</a:t>
            </a:r>
          </a:p>
          <a:p>
            <a:pPr marL="285750" indent="-285750">
              <a:buFont typeface="Arial" panose="020B0604020202020204" pitchFamily="34" charset="0"/>
              <a:buChar char="•"/>
            </a:pPr>
            <a:r>
              <a:rPr lang="en-US" sz="2000" dirty="0" smtClean="0"/>
              <a:t>Slow decrease in OD</a:t>
            </a:r>
            <a:endParaRPr lang="en-US" sz="2000" dirty="0"/>
          </a:p>
        </p:txBody>
      </p:sp>
      <p:sp>
        <p:nvSpPr>
          <p:cNvPr id="9" name="Title 1"/>
          <p:cNvSpPr>
            <a:spLocks noGrp="1"/>
          </p:cNvSpPr>
          <p:nvPr>
            <p:ph type="title"/>
          </p:nvPr>
        </p:nvSpPr>
        <p:spPr>
          <a:xfrm>
            <a:off x="838200" y="365125"/>
            <a:ext cx="10515600" cy="1325563"/>
          </a:xfrm>
        </p:spPr>
        <p:txBody>
          <a:bodyPr/>
          <a:lstStyle/>
          <a:p>
            <a:r>
              <a:rPr lang="en-US" dirty="0" smtClean="0"/>
              <a:t>Rural Sanitation Picture</a:t>
            </a:r>
            <a:endParaRPr lang="en-US" dirty="0"/>
          </a:p>
        </p:txBody>
      </p:sp>
    </p:spTree>
    <p:extLst>
      <p:ext uri="{BB962C8B-B14F-4D97-AF65-F5344CB8AC3E}">
        <p14:creationId xmlns:p14="http://schemas.microsoft.com/office/powerpoint/2010/main" val="234750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Villages</a:t>
            </a:r>
            <a:endParaRPr lang="en-US" dirty="0"/>
          </a:p>
        </p:txBody>
      </p:sp>
      <p:sp>
        <p:nvSpPr>
          <p:cNvPr id="3" name="Content Placeholder 2"/>
          <p:cNvSpPr>
            <a:spLocks noGrp="1"/>
          </p:cNvSpPr>
          <p:nvPr>
            <p:ph idx="1"/>
          </p:nvPr>
        </p:nvSpPr>
        <p:spPr>
          <a:xfrm>
            <a:off x="438150" y="1825624"/>
            <a:ext cx="4267200" cy="4841875"/>
          </a:xfrm>
        </p:spPr>
        <p:txBody>
          <a:bodyPr>
            <a:normAutofit/>
          </a:bodyPr>
          <a:lstStyle/>
          <a:p>
            <a:r>
              <a:rPr lang="en-US" dirty="0" smtClean="0"/>
              <a:t>Villages from 34 to 200 households</a:t>
            </a:r>
          </a:p>
          <a:p>
            <a:r>
              <a:rPr lang="en-US" dirty="0" smtClean="0"/>
              <a:t>Participation rates varied from</a:t>
            </a:r>
            <a:r>
              <a:rPr lang="en-US" b="1" dirty="0" smtClean="0">
                <a:solidFill>
                  <a:srgbClr val="FF0000"/>
                </a:solidFill>
              </a:rPr>
              <a:t> </a:t>
            </a:r>
            <a:r>
              <a:rPr lang="en-US" dirty="0" smtClean="0"/>
              <a:t>53% to 125%</a:t>
            </a:r>
          </a:p>
          <a:p>
            <a:r>
              <a:rPr lang="en-US" dirty="0" smtClean="0"/>
              <a:t>One village had 1.25 graduates per household</a:t>
            </a:r>
            <a:endParaRPr lang="en-ZA" dirty="0" smtClean="0"/>
          </a:p>
        </p:txBody>
      </p:sp>
      <p:pic>
        <p:nvPicPr>
          <p:cNvPr id="4" name="Picture 3"/>
          <p:cNvPicPr>
            <a:picLocks noChangeAspect="1"/>
          </p:cNvPicPr>
          <p:nvPr/>
        </p:nvPicPr>
        <p:blipFill rotWithShape="1">
          <a:blip r:embed="rId3"/>
          <a:srcRect l="36208" t="19322" r="34294" b="51981"/>
          <a:stretch/>
        </p:blipFill>
        <p:spPr>
          <a:xfrm>
            <a:off x="5054181" y="929481"/>
            <a:ext cx="6623469" cy="3622905"/>
          </a:xfrm>
          <a:prstGeom prst="rect">
            <a:avLst/>
          </a:prstGeom>
        </p:spPr>
      </p:pic>
    </p:spTree>
    <p:extLst>
      <p:ext uri="{BB962C8B-B14F-4D97-AF65-F5344CB8AC3E}">
        <p14:creationId xmlns:p14="http://schemas.microsoft.com/office/powerpoint/2010/main" val="429054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4025</TotalTime>
  <Words>2824</Words>
  <Application>Microsoft Office PowerPoint</Application>
  <PresentationFormat>Widescreen</PresentationFormat>
  <Paragraphs>310</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Long-Term Sustainability of Behavior Change due to CHCs</vt:lpstr>
      <vt:lpstr>Content </vt:lpstr>
      <vt:lpstr>Introduction</vt:lpstr>
      <vt:lpstr>2013 Plan International CLTS Results</vt:lpstr>
      <vt:lpstr>Methodology</vt:lpstr>
      <vt:lpstr>Constraints</vt:lpstr>
      <vt:lpstr>Zimbabwe’s Situation</vt:lpstr>
      <vt:lpstr>Rural Sanitation Picture</vt:lpstr>
      <vt:lpstr>Villages</vt:lpstr>
      <vt:lpstr>Sanitation Changes</vt:lpstr>
      <vt:lpstr>Changes within CHC Villages</vt:lpstr>
      <vt:lpstr>Sanitation Resiliency</vt:lpstr>
      <vt:lpstr>Latrine Types</vt:lpstr>
      <vt:lpstr>Latrine Type by District and Program</vt:lpstr>
      <vt:lpstr>Sex of Head of Household and Latrine Ownership</vt:lpstr>
      <vt:lpstr>Select Sanitation and Hygiene Indicators</vt:lpstr>
      <vt:lpstr>Diarrhea</vt:lpstr>
      <vt:lpstr>Motivation Analysis</vt:lpstr>
      <vt:lpstr>Education</vt:lpstr>
      <vt:lpstr>Village Cohesiveness</vt:lpstr>
      <vt:lpstr>Politicization</vt:lpstr>
      <vt:lpstr>High level of Club Sustainability</vt:lpstr>
      <vt:lpstr>Recommendations</vt:lpstr>
      <vt:lpstr>Conclusion</vt:lpstr>
      <vt:lpstr>Acknowledgments</vt:lpstr>
      <vt:lpstr>Contact Info</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Sustainability of Behavior Change due to CHCs</dc:title>
  <dc:creator>Tobergte, Louis 2LT MIL USA TRADOC</dc:creator>
  <cp:lastModifiedBy>Ant</cp:lastModifiedBy>
  <cp:revision>72</cp:revision>
  <dcterms:created xsi:type="dcterms:W3CDTF">2015-10-19T01:33:48Z</dcterms:created>
  <dcterms:modified xsi:type="dcterms:W3CDTF">2015-10-29T13:16:25Z</dcterms:modified>
</cp:coreProperties>
</file>